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7" r:id="rId4"/>
    <p:sldMasterId id="2147483669" r:id="rId5"/>
    <p:sldMasterId id="2147483680" r:id="rId6"/>
  </p:sldMasterIdLst>
  <p:notesMasterIdLst>
    <p:notesMasterId r:id="rId8"/>
  </p:notesMasterIdLst>
  <p:sldIdLst>
    <p:sldId id="399" r:id="rId7"/>
    <p:sldId id="734" r:id="rId9"/>
    <p:sldId id="743" r:id="rId10"/>
    <p:sldId id="587" r:id="rId11"/>
    <p:sldId id="609" r:id="rId12"/>
    <p:sldId id="735" r:id="rId13"/>
    <p:sldId id="736" r:id="rId14"/>
    <p:sldId id="737" r:id="rId15"/>
    <p:sldId id="738" r:id="rId16"/>
    <p:sldId id="739" r:id="rId17"/>
    <p:sldId id="742" r:id="rId18"/>
    <p:sldId id="740" r:id="rId19"/>
    <p:sldId id="797" r:id="rId20"/>
    <p:sldId id="741" r:id="rId21"/>
    <p:sldId id="406" r:id="rId22"/>
    <p:sldId id="421" r:id="rId23"/>
    <p:sldId id="744" r:id="rId24"/>
    <p:sldId id="745" r:id="rId25"/>
    <p:sldId id="746" r:id="rId26"/>
    <p:sldId id="747" r:id="rId27"/>
    <p:sldId id="798" r:id="rId28"/>
    <p:sldId id="423" r:id="rId29"/>
    <p:sldId id="748" r:id="rId30"/>
    <p:sldId id="749" r:id="rId31"/>
    <p:sldId id="750" r:id="rId32"/>
    <p:sldId id="799" r:id="rId33"/>
    <p:sldId id="800" r:id="rId34"/>
    <p:sldId id="801" r:id="rId35"/>
    <p:sldId id="802" r:id="rId36"/>
    <p:sldId id="803" r:id="rId37"/>
    <p:sldId id="804" r:id="rId38"/>
    <p:sldId id="805" r:id="rId39"/>
    <p:sldId id="806" r:id="rId40"/>
    <p:sldId id="807" r:id="rId41"/>
    <p:sldId id="808" r:id="rId42"/>
    <p:sldId id="809" r:id="rId43"/>
    <p:sldId id="810" r:id="rId44"/>
    <p:sldId id="811" r:id="rId45"/>
    <p:sldId id="812" r:id="rId46"/>
    <p:sldId id="813" r:id="rId47"/>
    <p:sldId id="814" r:id="rId48"/>
    <p:sldId id="815" r:id="rId49"/>
    <p:sldId id="816" r:id="rId50"/>
    <p:sldId id="817" r:id="rId51"/>
    <p:sldId id="818" r:id="rId52"/>
    <p:sldId id="819" r:id="rId53"/>
    <p:sldId id="820" r:id="rId54"/>
    <p:sldId id="821" r:id="rId55"/>
    <p:sldId id="822" r:id="rId56"/>
    <p:sldId id="823" r:id="rId57"/>
    <p:sldId id="824" r:id="rId58"/>
    <p:sldId id="825" r:id="rId59"/>
    <p:sldId id="826" r:id="rId60"/>
    <p:sldId id="827" r:id="rId61"/>
    <p:sldId id="828" r:id="rId62"/>
    <p:sldId id="829" r:id="rId63"/>
    <p:sldId id="830" r:id="rId64"/>
    <p:sldId id="831" r:id="rId65"/>
    <p:sldId id="832" r:id="rId66"/>
    <p:sldId id="833" r:id="rId67"/>
    <p:sldId id="834" r:id="rId68"/>
    <p:sldId id="835" r:id="rId69"/>
    <p:sldId id="836" r:id="rId70"/>
    <p:sldId id="837" r:id="rId71"/>
    <p:sldId id="838" r:id="rId72"/>
    <p:sldId id="839" r:id="rId73"/>
    <p:sldId id="840" r:id="rId74"/>
    <p:sldId id="841" r:id="rId75"/>
    <p:sldId id="842" r:id="rId76"/>
    <p:sldId id="843" r:id="rId77"/>
    <p:sldId id="844" r:id="rId78"/>
    <p:sldId id="845" r:id="rId79"/>
    <p:sldId id="794"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3084"/>
  </p:normalViewPr>
  <p:slideViewPr>
    <p:cSldViewPr snapToGrid="0">
      <p:cViewPr varScale="1">
        <p:scale>
          <a:sx n="95" d="100"/>
          <a:sy n="95" d="100"/>
        </p:scale>
        <p:origin x="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BD56C-F0B4-42CC-B432-0AEEB81385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7F2B0-4D7C-4534-B6D7-785046983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上述指标的计算是不依赖于人工标注数据的</a:t>
            </a:r>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Rag</a:t>
            </a:r>
            <a:r>
              <a:rPr lang="zh-CN" altLang="en-US" dirty="0"/>
              <a:t>的评估框架还在持续更新，像</a:t>
            </a:r>
            <a:r>
              <a:rPr lang="en-US" altLang="zh-CN" dirty="0" err="1"/>
              <a:t>langchain</a:t>
            </a:r>
            <a:r>
              <a:rPr lang="en-US" altLang="zh-CN" dirty="0"/>
              <a:t> </a:t>
            </a:r>
            <a:r>
              <a:rPr lang="en-US" altLang="zh-CN" dirty="0" err="1"/>
              <a:t>llamaindex</a:t>
            </a:r>
            <a:r>
              <a:rPr lang="zh-CN" altLang="en-US" dirty="0"/>
              <a:t>框架中也提供了一定的</a:t>
            </a:r>
            <a:r>
              <a:rPr lang="en-US" altLang="zh-CN" dirty="0"/>
              <a:t>rag</a:t>
            </a:r>
            <a:r>
              <a:rPr lang="zh-CN" altLang="en-US" dirty="0"/>
              <a:t>评测指标，具体采用什么方法评测需要根据任务目标来选取</a:t>
            </a:r>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 </a:t>
            </a:r>
            <a:r>
              <a:rPr lang="en-US" altLang="zh-CN" dirty="0" err="1"/>
              <a:t>agentbench</a:t>
            </a:r>
            <a:r>
              <a:rPr lang="zh-CN" altLang="en-US" dirty="0"/>
              <a:t>的评测任务可以被划分为三个层级 首先第一个</a:t>
            </a:r>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首先将其打造成能够使模拟工具运行的一个模拟器（</a:t>
            </a:r>
            <a:r>
              <a:rPr lang="en-US" altLang="zh-CN" dirty="0"/>
              <a:t>emulator</a:t>
            </a:r>
            <a:r>
              <a:rPr lang="zh-CN" altLang="en-US" dirty="0"/>
              <a:t>）。如下图所示，该模拟器可以直接与</a:t>
            </a:r>
            <a:r>
              <a:rPr lang="en-US" altLang="zh-CN" dirty="0"/>
              <a:t>Agent</a:t>
            </a:r>
            <a:r>
              <a:rPr lang="zh-CN" altLang="en-US" dirty="0"/>
              <a:t>进行交互，将</a:t>
            </a:r>
            <a:r>
              <a:rPr lang="en-US" altLang="zh-CN" dirty="0"/>
              <a:t>Agent</a:t>
            </a:r>
            <a:r>
              <a:rPr lang="zh-CN" altLang="en-US" dirty="0"/>
              <a:t>的</a:t>
            </a:r>
            <a:r>
              <a:rPr lang="en-US" altLang="zh-CN" dirty="0"/>
              <a:t>action</a:t>
            </a:r>
            <a:r>
              <a:rPr lang="zh-CN" altLang="en-US" dirty="0"/>
              <a:t>作为输入，返回工具的使用结果作为</a:t>
            </a:r>
            <a:r>
              <a:rPr lang="en-US" altLang="zh-CN" dirty="0"/>
              <a:t>observation</a:t>
            </a:r>
            <a:r>
              <a:rPr lang="zh-CN" altLang="en-US" dirty="0"/>
              <a:t>。同时，</a:t>
            </a:r>
            <a:r>
              <a:rPr lang="en-US" altLang="zh-CN" dirty="0"/>
              <a:t>LM</a:t>
            </a:r>
            <a:r>
              <a:rPr lang="zh-CN" altLang="en-US" dirty="0"/>
              <a:t>也被作为一个评估器，</a:t>
            </a:r>
            <a:r>
              <a:rPr lang="en-US" altLang="zh-CN" dirty="0"/>
              <a:t>evaluator</a:t>
            </a:r>
            <a:r>
              <a:rPr lang="zh-CN" altLang="en-US" dirty="0"/>
              <a:t>用于监视整个</a:t>
            </a:r>
            <a:r>
              <a:rPr lang="en-US" altLang="zh-CN" dirty="0"/>
              <a:t>Agent</a:t>
            </a:r>
            <a:r>
              <a:rPr lang="zh-CN" altLang="en-US" dirty="0"/>
              <a:t>产生的轨迹，</a:t>
            </a:r>
            <a:r>
              <a:rPr lang="zh-CN" altLang="en-US" b="0" i="0" dirty="0">
                <a:solidFill>
                  <a:srgbClr val="4D4D4D"/>
                </a:solidFill>
                <a:effectLst/>
                <a:latin typeface="-apple-system"/>
              </a:rPr>
              <a:t>从而评估它的风险是否安全并将量化结果。</a:t>
            </a:r>
            <a:endParaRPr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以上是我们汇总的针对大语言模型各方面能力的评估基准，未来也会实时追踪最新研究进展，进行不断更新。</a:t>
            </a:r>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97F2B0-4D7C-4534-B6D7-785046983F0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8.png"/><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1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8.png"/><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18.png"/><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7" name="组合 6"/>
          <p:cNvGrpSpPr/>
          <p:nvPr/>
        </p:nvGrpSpPr>
        <p:grpSpPr>
          <a:xfrm>
            <a:off x="7943851" y="-4642"/>
            <a:ext cx="4248149" cy="569302"/>
            <a:chOff x="7943851" y="-13351"/>
            <a:chExt cx="4248149" cy="569302"/>
          </a:xfrm>
        </p:grpSpPr>
        <p:sp>
          <p:nvSpPr>
            <p:cNvPr id="8" name="矩形 7"/>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1360" y="4132979"/>
            <a:ext cx="5120640" cy="2322576"/>
          </a:xfrm>
          <a:prstGeom prst="rect">
            <a:avLst/>
          </a:prstGeom>
        </p:spPr>
      </p:pic>
      <p:cxnSp>
        <p:nvCxnSpPr>
          <p:cNvPr id="5" name="直接连接符 4"/>
          <p:cNvCxnSpPr/>
          <p:nvPr/>
        </p:nvCxnSpPr>
        <p:spPr>
          <a:xfrm>
            <a:off x="336884" y="385011"/>
            <a:ext cx="11614484" cy="1604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6884" y="6326805"/>
            <a:ext cx="11614484" cy="16042"/>
          </a:xfrm>
          <a:prstGeom prst="line">
            <a:avLst/>
          </a:prstGeom>
          <a:ln w="28575">
            <a:solidFill>
              <a:srgbClr val="3C6EAA"/>
            </a:solidFill>
          </a:ln>
        </p:spPr>
        <p:style>
          <a:lnRef idx="1">
            <a:schemeClr val="accent1"/>
          </a:lnRef>
          <a:fillRef idx="0">
            <a:schemeClr val="accent1"/>
          </a:fillRef>
          <a:effectRef idx="0">
            <a:schemeClr val="accent1"/>
          </a:effectRef>
          <a:fontRef idx="minor">
            <a:schemeClr val="tx1"/>
          </a:fontRef>
        </p:style>
      </p:cxnSp>
      <p:grpSp>
        <p:nvGrpSpPr>
          <p:cNvPr id="7" name="组合 6"/>
          <p:cNvGrpSpPr>
            <a:grpSpLocks noChangeAspect="1"/>
          </p:cNvGrpSpPr>
          <p:nvPr/>
        </p:nvGrpSpPr>
        <p:grpSpPr>
          <a:xfrm>
            <a:off x="465221" y="461210"/>
            <a:ext cx="7502109" cy="3800519"/>
            <a:chOff x="465221" y="352926"/>
            <a:chExt cx="11293642" cy="5721285"/>
          </a:xfrm>
        </p:grpSpPr>
        <p:sp>
          <p:nvSpPr>
            <p:cNvPr id="8" name="矩形 7"/>
            <p:cNvSpPr>
              <a:spLocks noChangeAspect="1"/>
            </p:cNvSpPr>
            <p:nvPr/>
          </p:nvSpPr>
          <p:spPr>
            <a:xfrm>
              <a:off x="465221" y="352926"/>
              <a:ext cx="11293642" cy="4732422"/>
            </a:xfrm>
            <a:prstGeom prst="rect">
              <a:avLst/>
            </a:prstGeom>
            <a:solidFill>
              <a:srgbClr val="7C23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8005010" y="5085348"/>
              <a:ext cx="3753853" cy="988863"/>
            </a:xfrm>
            <a:prstGeom prst="rtTriangle">
              <a:avLst/>
            </a:prstGeom>
            <a:solidFill>
              <a:srgbClr val="48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a:spLocks noGrp="1"/>
          </p:cNvSpPr>
          <p:nvPr>
            <p:ph sz="quarter" idx="10"/>
          </p:nvPr>
        </p:nvSpPr>
        <p:spPr>
          <a:xfrm>
            <a:off x="1295111" y="1283386"/>
            <a:ext cx="6097255" cy="1371600"/>
          </a:xfrm>
          <a:prstGeom prst="rect">
            <a:avLst/>
          </a:prstGeom>
        </p:spPr>
        <p:txBody>
          <a:bodyPr/>
          <a:lstStyle>
            <a:lvl1pPr>
              <a:defRPr sz="3200">
                <a:solidFill>
                  <a:schemeClr val="bg1"/>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a:p>
            <a:pPr lvl="1"/>
            <a:r>
              <a:rPr lang="zh-CN" altLang="en-US"/>
              <a:t>二级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523" y="157808"/>
            <a:ext cx="3145478" cy="98519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7041172"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7848600" y="350194"/>
            <a:ext cx="4343400" cy="591873"/>
            <a:chOff x="7943851" y="-13351"/>
            <a:chExt cx="4248149" cy="569302"/>
          </a:xfrm>
        </p:grpSpPr>
        <p:sp>
          <p:nvSpPr>
            <p:cNvPr id="12" name="矩形 11"/>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7" name="object 120"/>
          <p:cNvSpPr/>
          <p:nvPr/>
        </p:nvSpPr>
        <p:spPr>
          <a:xfrm>
            <a:off x="4038599" y="676638"/>
            <a:ext cx="4187169" cy="146780"/>
          </a:xfrm>
          <a:custGeom>
            <a:avLst/>
            <a:gdLst/>
            <a:ahLst/>
            <a:cxnLst/>
            <a:rect l="l" t="t" r="r" b="b"/>
            <a:pathLst>
              <a:path w="7644765" h="147319">
                <a:moveTo>
                  <a:pt x="7577696" y="0"/>
                </a:moveTo>
                <a:lnTo>
                  <a:pt x="0" y="0"/>
                </a:lnTo>
                <a:lnTo>
                  <a:pt x="0" y="146786"/>
                </a:lnTo>
                <a:lnTo>
                  <a:pt x="7644485" y="146786"/>
                </a:lnTo>
                <a:lnTo>
                  <a:pt x="7577696" y="0"/>
                </a:lnTo>
                <a:close/>
              </a:path>
            </a:pathLst>
          </a:custGeom>
          <a:solidFill>
            <a:srgbClr val="D1D3D4"/>
          </a:solidFill>
        </p:spPr>
        <p:txBody>
          <a:bodyPr wrap="square" lIns="0" tIns="0" rIns="0" bIns="0" rtlCol="0"/>
          <a:lstStyle/>
          <a:p/>
        </p:txBody>
      </p:sp>
      <p:sp>
        <p:nvSpPr>
          <p:cNvPr id="8" name="object 121"/>
          <p:cNvSpPr/>
          <p:nvPr/>
        </p:nvSpPr>
        <p:spPr>
          <a:xfrm>
            <a:off x="8225769" y="676638"/>
            <a:ext cx="1484288" cy="265430"/>
          </a:xfrm>
          <a:custGeom>
            <a:avLst/>
            <a:gdLst/>
            <a:ahLst/>
            <a:cxnLst/>
            <a:rect l="l" t="t" r="r" b="b"/>
            <a:pathLst>
              <a:path w="2425700" h="265430">
                <a:moveTo>
                  <a:pt x="2425458" y="0"/>
                </a:moveTo>
                <a:lnTo>
                  <a:pt x="0" y="0"/>
                </a:lnTo>
                <a:lnTo>
                  <a:pt x="62306" y="146786"/>
                </a:lnTo>
                <a:lnTo>
                  <a:pt x="112687" y="264845"/>
                </a:lnTo>
                <a:lnTo>
                  <a:pt x="231406" y="146786"/>
                </a:lnTo>
                <a:lnTo>
                  <a:pt x="2425458" y="146786"/>
                </a:lnTo>
                <a:lnTo>
                  <a:pt x="2425458" y="0"/>
                </a:lnTo>
                <a:close/>
              </a:path>
            </a:pathLst>
          </a:custGeom>
          <a:solidFill>
            <a:srgbClr val="068358"/>
          </a:solidFill>
        </p:spPr>
        <p:txBody>
          <a:bodyPr wrap="square" lIns="0" tIns="0" rIns="0" bIns="0" rtlCol="0"/>
          <a:lstStyle/>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1485" y="183936"/>
            <a:ext cx="2420515" cy="75813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5687"/>
            <a:ext cx="6995746" cy="654417"/>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38325"/>
            <a:ext cx="10515600" cy="44053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10" name="组合 9"/>
          <p:cNvGrpSpPr/>
          <p:nvPr/>
        </p:nvGrpSpPr>
        <p:grpSpPr>
          <a:xfrm>
            <a:off x="7943851" y="-13351"/>
            <a:ext cx="4248149" cy="569302"/>
            <a:chOff x="7943851" y="-13351"/>
            <a:chExt cx="4248149" cy="569302"/>
          </a:xfrm>
        </p:grpSpPr>
        <p:sp>
          <p:nvSpPr>
            <p:cNvPr id="7" name="矩形 6"/>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
        <p:nvSpPr>
          <p:cNvPr id="11" name="object 125"/>
          <p:cNvSpPr/>
          <p:nvPr/>
        </p:nvSpPr>
        <p:spPr>
          <a:xfrm>
            <a:off x="0" y="0"/>
            <a:ext cx="514351" cy="555951"/>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sp>
        <p:nvSpPr>
          <p:cNvPr id="12" name="标题 1"/>
          <p:cNvSpPr txBox="1"/>
          <p:nvPr/>
        </p:nvSpPr>
        <p:spPr>
          <a:xfrm>
            <a:off x="607403" y="110758"/>
            <a:ext cx="6317272" cy="94492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dirty="0"/>
              <a:t>单击此处编辑母版标题样式</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704634" cy="944929"/>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366464"/>
            <a:ext cx="10515600" cy="4810499"/>
          </a:xfrm>
        </p:spPr>
        <p:txBody>
          <a:bodyPr/>
          <a:lstStyle>
            <a:lvl1pPr marL="0" indent="0">
              <a:buNone/>
              <a:defRPr/>
            </a:lvl1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365125"/>
            <a:ext cx="1992102" cy="4415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9.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9.jpeg"/><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9.jpeg"/><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1" Type="http://schemas.openxmlformats.org/officeDocument/2006/relationships/theme" Target="../theme/theme4.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3" Type="http://schemas.openxmlformats.org/officeDocument/2006/relationships/theme" Target="../theme/theme5.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FC268-4B6D-4B00-8489-ADB57231A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6435FF-3F30-41CA-9B26-60ECD5A02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huggingface.co/evaluate-metric" TargetMode="Externa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hyperlink" Target="https://docs.ragas.io/en/stable/concepts/metrics/index.html"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image" Target="../media/image63.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9.xml"/><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072130" y="2300185"/>
            <a:ext cx="6184573" cy="827791"/>
          </a:xfrm>
          <a:effectLst/>
        </p:spPr>
        <p:txBody>
          <a:bodyPr/>
          <a:lstStyle/>
          <a:p>
            <a:pPr algn="l">
              <a:lnSpc>
                <a:spcPct val="114000"/>
              </a:lnSpc>
            </a:pPr>
            <a:r>
              <a:rPr lang="zh-CN" altLang="en-US" sz="4800" dirty="0">
                <a:solidFill>
                  <a:schemeClr val="accent1"/>
                </a:solidFill>
                <a:cs typeface="+mn-ea"/>
                <a:sym typeface="+mn-lt"/>
              </a:rPr>
              <a:t>大模型能力评测</a:t>
            </a:r>
            <a:endParaRPr lang="zh-CN" altLang="en-US" sz="4400" spc="300" dirty="0">
              <a:solidFill>
                <a:schemeClr val="accent1"/>
              </a:solidFill>
              <a:effectLst/>
            </a:endParaRPr>
          </a:p>
        </p:txBody>
      </p:sp>
      <p:sp>
        <p:nvSpPr>
          <p:cNvPr id="6" name="副标题 4"/>
          <p:cNvSpPr>
            <a:spLocks noGrp="1"/>
          </p:cNvSpPr>
          <p:nvPr>
            <p:ph type="subTitle" idx="1"/>
          </p:nvPr>
        </p:nvSpPr>
        <p:spPr>
          <a:xfrm>
            <a:off x="6170501" y="3730025"/>
            <a:ext cx="3603814" cy="523220"/>
          </a:xfrm>
        </p:spPr>
        <p:txBody>
          <a:bodyPr/>
          <a:lstStyle/>
          <a:p>
            <a:pPr algn="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926382" y="1046153"/>
            <a:ext cx="10515600" cy="4222685"/>
          </a:xfrm>
        </p:spPr>
        <p:txBody>
          <a:bodyPr>
            <a:normAutofit/>
          </a:bodyPr>
          <a:lstStyle/>
          <a:p>
            <a:pPr algn="just">
              <a:lnSpc>
                <a:spcPct val="100000"/>
              </a:lnSpc>
            </a:pPr>
            <a:r>
              <a:rPr lang="zh-CN" altLang="en-US" dirty="0"/>
              <a:t>   </a:t>
            </a:r>
            <a:endParaRPr lang="en-US" altLang="zh-CN" dirty="0"/>
          </a:p>
          <a:p>
            <a:pPr algn="just">
              <a:lnSpc>
                <a:spcPct val="100000"/>
              </a:lnSpc>
            </a:pPr>
            <a:r>
              <a:rPr lang="zh-CN" altLang="en-US" sz="1800" dirty="0"/>
              <a:t>应用实例：</a:t>
            </a:r>
            <a:endParaRPr lang="en-US" altLang="zh-CN" sz="1800" dirty="0"/>
          </a:p>
          <a:p>
            <a:pPr algn="just">
              <a:lnSpc>
                <a:spcPct val="100000"/>
              </a:lnSpc>
            </a:pPr>
            <a:r>
              <a:rPr lang="en-US" altLang="zh-CN" sz="1800" b="1" kern="0" dirty="0" err="1">
                <a:solidFill>
                  <a:srgbClr val="000000"/>
                </a:solidFill>
                <a:effectLst/>
                <a:latin typeface="Times New Roman" panose="02020603050405020304" pitchFamily="18" charset="0"/>
                <a:ea typeface="宋体" panose="02010600030101010101" pitchFamily="2" charset="-122"/>
              </a:rPr>
              <a:t>MultiMedQA</a:t>
            </a:r>
            <a:r>
              <a:rPr lang="zh-CN" altLang="zh-CN" sz="1200" b="1" dirty="0">
                <a:effectLst/>
              </a:rPr>
              <a:t> </a:t>
            </a:r>
            <a:r>
              <a:rPr lang="zh-CN" altLang="en-US" sz="1800" dirty="0">
                <a:effectLst/>
              </a:rPr>
              <a:t>：</a:t>
            </a:r>
            <a:endParaRPr lang="en-US" altLang="zh-CN" sz="1800" dirty="0">
              <a:effectLst/>
            </a:endParaRPr>
          </a:p>
          <a:p>
            <a:pPr algn="just">
              <a:lnSpc>
                <a:spcPct val="100000"/>
              </a:lnSpc>
            </a:pPr>
            <a:r>
              <a:rPr lang="en-US" altLang="zh-CN" sz="18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集合了</a:t>
            </a:r>
            <a:r>
              <a:rPr lang="en-US" altLang="zh-CN" sz="1800" kern="0" dirty="0">
                <a:solidFill>
                  <a:srgbClr val="000000"/>
                </a:solidFill>
                <a:effectLst/>
                <a:latin typeface="Times New Roman" panose="02020603050405020304" pitchFamily="18" charset="0"/>
                <a:ea typeface="宋体" panose="02010600030101010101" pitchFamily="2" charset="-122"/>
              </a:rPr>
              <a:t>6</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个已有的开放问答数据集，覆盖专业医学考试、研究和消费者查询，同时引入了一个新的自由问答数据集</a:t>
            </a:r>
            <a:r>
              <a:rPr lang="en-US" altLang="zh-CN" sz="1800" kern="0" dirty="0" err="1">
                <a:solidFill>
                  <a:srgbClr val="000000"/>
                </a:solidFill>
                <a:effectLst/>
                <a:latin typeface="Times New Roman" panose="02020603050405020304" pitchFamily="18" charset="0"/>
                <a:ea typeface="宋体" panose="02010600030101010101" pitchFamily="2" charset="-122"/>
              </a:rPr>
              <a:t>HealthSearchQA</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，由在线搜索的常见健康问题组成。为了更全面地</a:t>
            </a:r>
            <a:r>
              <a:rPr lang="zh-CN" altLang="en-US" sz="1800" kern="0" dirty="0">
                <a:solidFill>
                  <a:srgbClr val="000000"/>
                </a:solidFill>
                <a:cs typeface="Times New Roman" panose="02020603050405020304" pitchFamily="18" charset="0"/>
              </a:rPr>
              <a:t>评估大模型</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在医疗问题回答方面的表现，研究团队设计了一套多轴度的人工评价框架，包括答案的事实准确性、精确性、潜在危害和偏见等方面，为全面评估模型表现提供保障。</a:t>
            </a:r>
            <a:r>
              <a:rPr lang="zh-CN" altLang="zh-CN" sz="1200" dirty="0">
                <a:effectLst/>
              </a:rPr>
              <a:t> </a:t>
            </a:r>
            <a:endParaRPr lang="en-US" altLang="zh-CN" sz="1200" dirty="0">
              <a:effectLst/>
            </a:endParaRPr>
          </a:p>
          <a:p>
            <a:pPr algn="just">
              <a:lnSpc>
                <a:spcPct val="100000"/>
              </a:lnSpc>
            </a:pPr>
            <a:endParaRPr lang="en-US" altLang="zh-CN" sz="1200" dirty="0"/>
          </a:p>
          <a:p>
            <a:pPr algn="just">
              <a:lnSpc>
                <a:spcPct val="100000"/>
              </a:lnSpc>
            </a:pPr>
            <a:r>
              <a:rPr lang="en-US" altLang="zh-CN" sz="1800" b="1" kern="0" dirty="0">
                <a:solidFill>
                  <a:srgbClr val="000000"/>
                </a:solidFill>
                <a:effectLst/>
                <a:latin typeface="Times New Roman" panose="02020603050405020304" pitchFamily="18" charset="0"/>
                <a:ea typeface="宋体" panose="02010600030101010101" pitchFamily="2" charset="-122"/>
              </a:rPr>
              <a:t>Chatbot Arena</a:t>
            </a:r>
            <a:r>
              <a:rPr lang="zh-CN" altLang="en-US" sz="1800" b="1" kern="0" dirty="0">
                <a:solidFill>
                  <a:srgbClr val="000000"/>
                </a:solidFill>
                <a:cs typeface="Times New Roman" panose="02020603050405020304" pitchFamily="18" charset="0"/>
              </a:rPr>
              <a:t>：</a:t>
            </a:r>
            <a:endParaRPr lang="en-US" altLang="zh-CN" sz="1800" b="1" kern="0" dirty="0">
              <a:solidFill>
                <a:srgbClr val="000000"/>
              </a:solidFill>
              <a:cs typeface="Times New Roman" panose="02020603050405020304" pitchFamily="18" charset="0"/>
            </a:endParaRPr>
          </a:p>
          <a:p>
            <a:pPr algn="just">
              <a:lnSpc>
                <a:spcPct val="100000"/>
              </a:lnSpc>
            </a:pPr>
            <a:r>
              <a:rPr lang="en-US" altLang="zh-CN" sz="1800" b="1"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一个采用众包方法进行匿名、对计划的对战评分系统，众包人员对大模型进行提问，对比参测模型的答案后给出评分。</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00000"/>
              </a:lnSpc>
            </a:pPr>
            <a:endParaRPr lang="zh-CN" alt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495759" y="1046153"/>
            <a:ext cx="10946223" cy="5035158"/>
          </a:xfrm>
        </p:spPr>
        <p:txBody>
          <a:bodyPr>
            <a:normAutofit/>
          </a:bodyPr>
          <a:lstStyle/>
          <a:p>
            <a:pPr algn="just">
              <a:lnSpc>
                <a:spcPct val="100000"/>
              </a:lnSpc>
            </a:pPr>
            <a:r>
              <a:rPr lang="zh-CN" altLang="en-US" dirty="0"/>
              <a:t>   </a:t>
            </a:r>
            <a:endParaRPr lang="en-US" altLang="zh-CN" dirty="0"/>
          </a:p>
          <a:p>
            <a:pPr algn="just">
              <a:lnSpc>
                <a:spcPct val="100000"/>
              </a:lnSpc>
            </a:pPr>
            <a:r>
              <a:rPr lang="zh-CN" altLang="en-US" sz="1800" dirty="0"/>
              <a:t>应用实例：</a:t>
            </a:r>
            <a:endParaRPr lang="en-US" altLang="zh-CN" sz="1800" dirty="0"/>
          </a:p>
          <a:p>
            <a:pPr indent="266700" algn="just"/>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大多基准倾向于采用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自动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指标评测与人工评测的方法，以全面、深入考察大语言模型的性能表现。</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b="1" dirty="0">
                <a:effectLst/>
                <a:latin typeface="Times New Roman" panose="02020603050405020304" pitchFamily="18" charset="0"/>
                <a:ea typeface="宋体" panose="02010600030101010101" pitchFamily="2" charset="-122"/>
                <a:cs typeface="宋体" panose="02010600030101010101" pitchFamily="2" charset="-122"/>
              </a:rPr>
              <a:t>CVALUES</a:t>
            </a:r>
            <a:r>
              <a:rPr lang="zh-CN" altLang="en-US" sz="1800" b="1"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综合了人工评估与自动评估结果，参测模型有预训练模型和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RLHF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CVALUES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提出的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给</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瓶毒药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100 Bottles of Poison for AI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）项目汇集了多个领域专家设计的安全和责任问答提示，数据质量较高，不断更新的专家提示数据集将提高模型的训练效率和质量。</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CVALUES</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的数据集较高，不仅有众包数据，还有领域专家生成的数据；评估方式更加多元，从人工和自动评估两方面评测模型表现。</a:t>
            </a:r>
            <a:endParaRPr lang="en-US" altLang="zh-CN" sz="1800" dirty="0">
              <a:solidFill>
                <a:srgbClr val="000000"/>
              </a:solidFill>
              <a:cs typeface="Times New Roman" panose="02020603050405020304" pitchFamily="18" charset="0"/>
            </a:endParaRPr>
          </a:p>
          <a:p>
            <a:pPr indent="266700" algn="just"/>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GAOKAO-Bench</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收集了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2010-2022</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年全国高考卷的</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2811</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个题目，其中包括</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1781</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道客观题和</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1030</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道主观题。采用</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zero-shot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的方式测试各项模型，对客观题采用基于规则的答案抽取方式，对主观题采取人工评阅的方式，最终获得了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GPT-4</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GPT-3.5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等模型的转化后的高考总分。实验结果表明，</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GPT-4</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高考总分名列第一，文科和理科总分分别为</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485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447</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。所有模型的文科成绩都高于理科成绩。</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00000"/>
              </a:lnSpc>
            </a:pPr>
            <a:endParaRPr lang="zh-CN"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472441" y="1371600"/>
            <a:ext cx="10738188" cy="4830897"/>
          </a:xfrm>
        </p:spPr>
        <p:txBody>
          <a:bodyPr>
            <a:normAutofit/>
          </a:bodyPr>
          <a:lstStyle/>
          <a:p>
            <a:pPr algn="just">
              <a:lnSpc>
                <a:spcPct val="100000"/>
              </a:lnSpc>
            </a:pPr>
            <a:r>
              <a:rPr lang="zh-CN" altLang="en-US" dirty="0"/>
              <a:t>   </a:t>
            </a:r>
            <a:endParaRPr lang="zh-CN" altLang="en-US" sz="1800" dirty="0"/>
          </a:p>
          <a:p>
            <a:pPr marL="190500" indent="266700" algn="just"/>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cs typeface="Times New Roman" panose="02020603050405020304" pitchFamily="18" charset="0"/>
              </a:rPr>
              <a:t>3</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机器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评测</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lgn="just"/>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为解决人工评测资源不足和可实施性的局限，机器评测让优质大模型扮演人类角色，对参测模型表现进行评估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优势：</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机器评估比人类评估效率更高，经济成本更低</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cs typeface="Times New Roman" panose="02020603050405020304" pitchFamily="18" charset="0"/>
            </a:endParaRPr>
          </a:p>
          <a:p>
            <a:pPr indent="266700" algn="just"/>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局限：偏见问题，如</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位置偏见</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、数据偏见</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；理解深度不足；资源消耗大。</a:t>
            </a:r>
            <a:endParaRPr lang="en-US" altLang="zh-CN" sz="1800" b="1"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695028" y="825816"/>
            <a:ext cx="10515600" cy="5376681"/>
          </a:xfrm>
        </p:spPr>
        <p:txBody>
          <a:bodyPr>
            <a:normAutofit/>
          </a:bodyPr>
          <a:lstStyle/>
          <a:p>
            <a:pPr algn="just">
              <a:lnSpc>
                <a:spcPct val="100000"/>
              </a:lnSpc>
            </a:pPr>
            <a:r>
              <a:rPr lang="zh-CN" altLang="en-US" dirty="0"/>
              <a:t>   </a:t>
            </a:r>
            <a:endParaRPr lang="zh-CN" altLang="en-US" sz="1800" dirty="0"/>
          </a:p>
          <a:p>
            <a:pPr indent="266700" algn="just"/>
            <a:r>
              <a:rPr lang="zh-CN" altLang="en-US" sz="1800" b="1" kern="0" dirty="0">
                <a:solidFill>
                  <a:srgbClr val="000000"/>
                </a:solidFill>
                <a:cs typeface="Times New Roman" panose="02020603050405020304" pitchFamily="18" charset="0"/>
              </a:rPr>
              <a:t>应用实例：</a:t>
            </a:r>
            <a:endParaRPr lang="en-US" altLang="zh-CN" sz="1800" b="1" kern="0" dirty="0">
              <a:solidFill>
                <a:srgbClr val="000000"/>
              </a:solidFill>
              <a:cs typeface="Times New Roman" panose="02020603050405020304" pitchFamily="18" charset="0"/>
            </a:endParaRPr>
          </a:p>
          <a:p>
            <a:pPr indent="266700" algn="just"/>
            <a:endParaRPr lang="en-US" altLang="zh-CN" sz="1800" b="1" kern="0" dirty="0">
              <a:solidFill>
                <a:srgbClr val="000000"/>
              </a:solidFill>
            </a:endParaRPr>
          </a:p>
          <a:p>
            <a:pPr indent="266700" algn="just"/>
            <a:r>
              <a:rPr lang="en-US" altLang="zh-CN" sz="1800" b="1" kern="0" dirty="0" err="1">
                <a:solidFill>
                  <a:srgbClr val="000000"/>
                </a:solidFill>
                <a:effectLst/>
                <a:latin typeface="Times New Roman" panose="02020603050405020304" pitchFamily="18" charset="0"/>
                <a:ea typeface="宋体" panose="02010600030101010101" pitchFamily="2" charset="-122"/>
              </a:rPr>
              <a:t>ChatEval</a:t>
            </a:r>
            <a:r>
              <a:rPr lang="zh-CN" altLang="zh-CN" sz="1200" b="1" dirty="0">
                <a:effectLst/>
              </a:rPr>
              <a:t> </a:t>
            </a:r>
            <a:r>
              <a:rPr lang="en-US" altLang="zh-CN" sz="1200" b="1" dirty="0">
                <a:effectLst/>
              </a:rPr>
              <a:t>:	</a:t>
            </a:r>
            <a:endParaRPr lang="en-US" altLang="zh-CN" sz="1200" b="1" dirty="0">
              <a:effectLst/>
            </a:endParaRPr>
          </a:p>
          <a:p>
            <a:pPr indent="266700" algn="just"/>
            <a:r>
              <a:rPr lang="en-US" altLang="zh-CN" sz="12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让一组大语言模型能够与一系列智能对手协同合作，用于自动讨论和评估不同模型在开放性问题和传统自然语言生成任务</a:t>
            </a:r>
            <a:r>
              <a:rPr lang="zh-CN" altLang="en-US" sz="1800" kern="0" dirty="0">
                <a:solidFill>
                  <a:srgbClr val="000000"/>
                </a:solidFill>
                <a:cs typeface="Times New Roman" panose="02020603050405020304" pitchFamily="18" charset="0"/>
              </a:rPr>
              <a:t>上的表现</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b="1" kern="0" dirty="0" err="1">
                <a:solidFill>
                  <a:srgbClr val="000000"/>
                </a:solidFill>
              </a:rPr>
              <a:t>GameEval</a:t>
            </a:r>
            <a:r>
              <a:rPr lang="zh-CN" altLang="zh-CN" sz="1800" b="1" kern="0" dirty="0">
                <a:solidFill>
                  <a:srgbClr val="000000"/>
                </a:solidFill>
              </a:rPr>
              <a:t> </a:t>
            </a:r>
            <a:r>
              <a:rPr lang="en-US" altLang="zh-CN" sz="1800" b="1" kern="0" dirty="0">
                <a:solidFill>
                  <a:srgbClr val="000000"/>
                </a:solidFill>
              </a:rPr>
              <a:t>:</a:t>
            </a:r>
            <a:r>
              <a:rPr lang="zh-CN" altLang="zh-CN" sz="1800" b="1" kern="0" dirty="0">
                <a:solidFill>
                  <a:srgbClr val="000000"/>
                </a:solidFill>
              </a:rPr>
              <a:t> </a:t>
            </a:r>
            <a:endParaRPr lang="en-US" altLang="zh-CN" sz="1800" b="1" kern="0" dirty="0">
              <a:solidFill>
                <a:srgbClr val="000000"/>
              </a:solidFill>
            </a:endParaRPr>
          </a:p>
          <a:p>
            <a:pPr indent="266700" algn="just"/>
            <a:r>
              <a:rPr lang="en-US" altLang="zh-CN" sz="1800" kern="0" dirty="0">
                <a:solidFill>
                  <a:srgbClr val="000000"/>
                </a:solidFill>
                <a:effectLst/>
                <a:latin typeface="Times New Roman" panose="02020603050405020304" pitchFamily="18" charset="0"/>
                <a:ea typeface="宋体" panose="02010600030101010101" pitchFamily="2" charset="-122"/>
              </a:rPr>
              <a:t>	</a:t>
            </a:r>
            <a:r>
              <a:rPr lang="en-US" altLang="zh-CN" sz="1800" kern="0" dirty="0" err="1">
                <a:solidFill>
                  <a:srgbClr val="000000"/>
                </a:solidFill>
                <a:effectLst/>
                <a:latin typeface="Times New Roman" panose="02020603050405020304" pitchFamily="18" charset="0"/>
                <a:ea typeface="宋体" panose="02010600030101010101" pitchFamily="2" charset="-122"/>
              </a:rPr>
              <a:t>GameEval</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设计了</a:t>
            </a:r>
            <a:r>
              <a:rPr lang="en-US" altLang="zh-CN" sz="1800" kern="0" dirty="0">
                <a:solidFill>
                  <a:srgbClr val="000000"/>
                </a:solidFill>
                <a:effectLst/>
                <a:latin typeface="Times New Roman" panose="02020603050405020304" pitchFamily="18" charset="0"/>
                <a:ea typeface="宋体" panose="02010600030101010101" pitchFamily="2" charset="-122"/>
              </a:rPr>
              <a:t>3</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种</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游戏，</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sz="1800" kern="0" dirty="0">
                <a:solidFill>
                  <a:srgbClr val="000000"/>
                </a:solidFill>
                <a:cs typeface="Times New Roman" panose="02020603050405020304" pitchFamily="18" charset="0"/>
              </a:rPr>
              <a:t>大语言模型</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视为游戏玩家，为它们分配角色，通过讨论、问答和投票的形式来评估模型的综合表现。</a:t>
            </a:r>
            <a:r>
              <a:rPr lang="zh-CN" altLang="zh-CN" sz="1200" dirty="0">
                <a:effectLst/>
              </a:rPr>
              <a:t> </a:t>
            </a:r>
            <a:endParaRPr lang="en-US" altLang="zh-CN" sz="1200" dirty="0">
              <a:effectLst/>
            </a:endParaRPr>
          </a:p>
          <a:p>
            <a:pPr indent="266700" algn="just"/>
            <a:r>
              <a:rPr lang="en-US" altLang="zh-CN" sz="1800" b="1" kern="0" dirty="0">
                <a:solidFill>
                  <a:srgbClr val="000000"/>
                </a:solidFill>
              </a:rPr>
              <a:t>MT-Bench:</a:t>
            </a:r>
            <a:endParaRPr lang="en-US" altLang="zh-CN" sz="1800" b="1" kern="0" dirty="0">
              <a:solidFill>
                <a:srgbClr val="000000"/>
              </a:solidFill>
            </a:endParaRPr>
          </a:p>
          <a:p>
            <a:pPr indent="266700" algn="just"/>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包含</a:t>
            </a:r>
            <a:r>
              <a:rPr lang="en-US" altLang="zh-CN" sz="1800" kern="0" dirty="0">
                <a:solidFill>
                  <a:srgbClr val="000000"/>
                </a:solidFill>
                <a:effectLst/>
                <a:latin typeface="Times New Roman" panose="02020603050405020304" pitchFamily="18" charset="0"/>
                <a:ea typeface="宋体" panose="02010600030101010101" pitchFamily="2" charset="-122"/>
              </a:rPr>
              <a:t>8</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个领域的问题，研究者将</a:t>
            </a:r>
            <a:r>
              <a:rPr lang="en-US" altLang="zh-CN" sz="1800" kern="0" dirty="0">
                <a:solidFill>
                  <a:srgbClr val="000000"/>
                </a:solidFill>
                <a:effectLst/>
                <a:latin typeface="Times New Roman" panose="02020603050405020304" pitchFamily="18" charset="0"/>
                <a:ea typeface="宋体" panose="02010600030101010101" pitchFamily="2" charset="-122"/>
              </a:rPr>
              <a:t>GPT4</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作为裁判，对其他大模型生成的内容进行打分，分数设置为</a:t>
            </a:r>
            <a:r>
              <a:rPr lang="en-US" altLang="zh-CN" sz="1800" kern="0" dirty="0">
                <a:solidFill>
                  <a:srgbClr val="000000"/>
                </a:solidFill>
                <a:effectLst/>
                <a:latin typeface="Times New Roman" panose="02020603050405020304" pitchFamily="18" charset="0"/>
                <a:ea typeface="宋体" panose="02010600030101010101" pitchFamily="2" charset="-122"/>
              </a:rPr>
              <a:t>1-10</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，通过分数高低来评估</a:t>
            </a:r>
            <a:r>
              <a:rPr lang="zh-CN" altLang="en-US" sz="1800" kern="0" dirty="0">
                <a:solidFill>
                  <a:srgbClr val="000000"/>
                </a:solidFill>
                <a:cs typeface="Times New Roman" panose="02020603050405020304" pitchFamily="18" charset="0"/>
              </a:rPr>
              <a:t>模型</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生成的内容质量。</a:t>
            </a:r>
            <a:r>
              <a:rPr lang="zh-CN" altLang="zh-CN" sz="1200" dirty="0">
                <a:effectLst/>
              </a:rPr>
              <a:t> </a:t>
            </a:r>
            <a:endParaRPr lang="zh-CN" altLang="zh-CN" sz="1800" b="1" kern="0"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0" y="2008352"/>
            <a:ext cx="11476703" cy="4222685"/>
          </a:xfrm>
        </p:spPr>
        <p:txBody>
          <a:bodyPr>
            <a:normAutofit/>
          </a:bodyPr>
          <a:lstStyle/>
          <a:p>
            <a:pPr algn="just">
              <a:lnSpc>
                <a:spcPct val="10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endParaRPr lang="en-US" altLang="zh-CN" sz="1800" dirty="0">
              <a:cs typeface="Times New Roman" panose="02020603050405020304" pitchFamily="18" charset="0"/>
            </a:endParaRPr>
          </a:p>
          <a:p>
            <a:pPr algn="just">
              <a:lnSpc>
                <a:spcPct val="100000"/>
              </a:lnSpc>
            </a:pPr>
            <a:r>
              <a:rPr lang="en-US" altLang="zh-CN" sz="1800" dirty="0">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自动评测、人工评测、机器评测各有优势和不足，适用于不同的任务场景。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en-US" altLang="zh-CN" sz="1800" dirty="0">
                <a:cs typeface="Times New Roman" panose="02020603050405020304" pitchFamily="18" charset="0"/>
              </a:rPr>
              <a:t>	</a:t>
            </a:r>
            <a:r>
              <a:rPr lang="zh-CN" altLang="en-US" sz="1800" dirty="0">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对于能够量化评估的任务，如分类、回归或机器翻译等，自动评测可以快速、高效地提供可靠的指标；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zh-CN" altLang="en-US" sz="1800" dirty="0">
                <a:cs typeface="Times New Roman" panose="02020603050405020304" pitchFamily="18" charset="0"/>
              </a:rPr>
              <a:t>            🌱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对于需要语境理解、创造性或</a:t>
            </a:r>
            <a:r>
              <a:rPr lang="zh-CN" altLang="en-US" sz="1800" dirty="0">
                <a:cs typeface="Times New Roman" panose="02020603050405020304" pitchFamily="18" charset="0"/>
              </a:rPr>
              <a:t>价值观对齐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任务，人工评测则不可或缺。</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zh-CN" altLang="en-US" sz="1800" dirty="0">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在需要大规模主观评价但人力资源不足的情况下，由模型替代人类作为评测裁判是一种优选方案。</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en-US" altLang="zh-CN" sz="1800" dirty="0">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在实际模型评测过程中，往往需要结合多种方法进行综合评估，以获得更全面的结果。</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00000"/>
              </a:lnSpc>
            </a:pPr>
            <a:endParaRPr lang="zh-CN" alt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02</a:t>
            </a:r>
            <a:endParaRPr kumimoji="0" lang="zh-CN" altLang="en-US"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2172929" y="2505672"/>
            <a:ext cx="656052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ln w="6350">
                  <a:noFill/>
                </a:ln>
                <a:solidFill>
                  <a:srgbClr val="70AD47">
                    <a:lumMod val="50000"/>
                  </a:srgbClr>
                </a:solidFill>
                <a:latin typeface="Impact" panose="020B0806030902050204" pitchFamily="34" charset="0"/>
                <a:ea typeface="微软雅黑" panose="020B0503020204020204" pitchFamily="34" charset="-122"/>
              </a:rPr>
              <a:t>垂直领域评测基准构建</a:t>
            </a:r>
            <a:endParaRPr kumimoji="0" lang="zh-CN" altLang="en-US"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041" y="255517"/>
            <a:ext cx="7055926" cy="944929"/>
          </a:xfrm>
        </p:spPr>
        <p:txBody>
          <a:bodyPr>
            <a:normAutofit/>
          </a:bodyPr>
          <a:lstStyle/>
          <a:p>
            <a:r>
              <a:rPr lang="en-US" altLang="zh-CN" sz="4000" dirty="0">
                <a:solidFill>
                  <a:srgbClr val="006457"/>
                </a:solidFill>
                <a:cs typeface="+mn-ea"/>
              </a:rPr>
              <a:t>2.</a:t>
            </a:r>
            <a:r>
              <a:rPr lang="zh-CN" altLang="en-US" sz="4000" dirty="0">
                <a:solidFill>
                  <a:srgbClr val="006457"/>
                </a:solidFill>
                <a:cs typeface="+mn-ea"/>
              </a:rPr>
              <a:t> 垂直领域评测基准构建</a:t>
            </a:r>
            <a:endParaRPr lang="zh-CN" altLang="en-US" sz="4000" dirty="0">
              <a:solidFill>
                <a:schemeClr val="accent1"/>
              </a:solidFill>
              <a:cs typeface="+mn-ea"/>
            </a:endParaRPr>
          </a:p>
        </p:txBody>
      </p:sp>
      <p:sp>
        <p:nvSpPr>
          <p:cNvPr id="6" name="内容占位符 4"/>
          <p:cNvSpPr>
            <a:spLocks noGrp="1"/>
          </p:cNvSpPr>
          <p:nvPr>
            <p:ph idx="1"/>
          </p:nvPr>
        </p:nvSpPr>
        <p:spPr>
          <a:xfrm>
            <a:off x="838200" y="1736298"/>
            <a:ext cx="10515600" cy="4222685"/>
          </a:xfrm>
        </p:spPr>
        <p:txBody>
          <a:bodyPr>
            <a:normAutofit/>
          </a:bodyPr>
          <a:lstStyle/>
          <a:p>
            <a:pPr algn="just">
              <a:lnSpc>
                <a:spcPct val="100000"/>
              </a:lnSpc>
            </a:pP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随着大模型向垂直领域的纵深发展，大模型评测研究在深入探究模型通用能力的同时，也开始关注模型对垂直领域的处理能力。</a:t>
            </a:r>
            <a:r>
              <a:rPr lang="zh-CN" altLang="zh-CN" sz="1200" dirty="0">
                <a:effectLst/>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目前，法律、医学、金融等领域人工智能领域深度融合，根据领域需求训练出了数个领域模型及评测基准。</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lnSpc>
                <a:spcPct val="100000"/>
              </a:lnSpc>
            </a:pPr>
            <a:endParaRPr lang="zh-CN" altLang="en-US" sz="1800" dirty="0"/>
          </a:p>
        </p:txBody>
      </p:sp>
      <p:graphicFrame>
        <p:nvGraphicFramePr>
          <p:cNvPr id="11" name="内容占位符 12"/>
          <p:cNvGraphicFramePr/>
          <p:nvPr/>
        </p:nvGraphicFramePr>
        <p:xfrm>
          <a:off x="1011715" y="2808002"/>
          <a:ext cx="9749928" cy="3449574"/>
        </p:xfrm>
        <a:graphic>
          <a:graphicData uri="http://schemas.openxmlformats.org/drawingml/2006/table">
            <a:tbl>
              <a:tblPr firstRow="1" firstCol="1" bandRow="1"/>
              <a:tblGrid>
                <a:gridCol w="994267"/>
                <a:gridCol w="8755661"/>
              </a:tblGrid>
              <a:tr h="897466">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领域</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457"/>
                    </a:solidFill>
                  </a:tcPr>
                </a:tc>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基准名称</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457"/>
                    </a:solidFill>
                  </a:tcPr>
                </a:tc>
              </a:tr>
              <a:tr h="638027">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法律</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solidFill>
                  </a:tcPr>
                </a:tc>
                <a:tc>
                  <a:txBody>
                    <a:bodyPr/>
                    <a:lstStyle>
                      <a:lvl1pPr marL="0" algn="l" defTabSz="914400" rtl="0" eaLnBrk="1" latinLnBrk="0" hangingPunct="1">
                        <a:defRPr sz="1800" kern="1200">
                          <a:solidFill>
                            <a:schemeClr val="dk1"/>
                          </a:solidFill>
                          <a:latin typeface="Calibri" panose="020F0502020204030204"/>
                          <a:ea typeface="黑体" panose="02010609060101010101" charset="-122"/>
                        </a:defRPr>
                      </a:lvl1pPr>
                      <a:lvl2pPr marL="457200" algn="l" defTabSz="914400" rtl="0" eaLnBrk="1" latinLnBrk="0" hangingPunct="1">
                        <a:defRPr sz="1800" kern="1200">
                          <a:solidFill>
                            <a:schemeClr val="dk1"/>
                          </a:solidFill>
                          <a:latin typeface="Calibri" panose="020F0502020204030204"/>
                          <a:ea typeface="黑体" panose="02010609060101010101" charset="-122"/>
                        </a:defRPr>
                      </a:lvl2pPr>
                      <a:lvl3pPr marL="914400" algn="l" defTabSz="914400" rtl="0" eaLnBrk="1" latinLnBrk="0" hangingPunct="1">
                        <a:defRPr sz="1800" kern="1200">
                          <a:solidFill>
                            <a:schemeClr val="dk1"/>
                          </a:solidFill>
                          <a:latin typeface="Calibri" panose="020F0502020204030204"/>
                          <a:ea typeface="黑体" panose="02010609060101010101" charset="-122"/>
                        </a:defRPr>
                      </a:lvl3pPr>
                      <a:lvl4pPr marL="1371600" algn="l" defTabSz="914400" rtl="0" eaLnBrk="1" latinLnBrk="0" hangingPunct="1">
                        <a:defRPr sz="1800" kern="1200">
                          <a:solidFill>
                            <a:schemeClr val="dk1"/>
                          </a:solidFill>
                          <a:latin typeface="Calibri" panose="020F0502020204030204"/>
                          <a:ea typeface="黑体" panose="02010609060101010101" charset="-122"/>
                        </a:defRPr>
                      </a:lvl4pPr>
                      <a:lvl5pPr marL="1828800" algn="l" defTabSz="914400" rtl="0" eaLnBrk="1" latinLnBrk="0" hangingPunct="1">
                        <a:defRPr sz="1800" kern="1200">
                          <a:solidFill>
                            <a:schemeClr val="dk1"/>
                          </a:solidFill>
                          <a:latin typeface="Calibri" panose="020F0502020204030204"/>
                          <a:ea typeface="黑体" panose="02010609060101010101" charset="-122"/>
                        </a:defRPr>
                      </a:lvl5pPr>
                      <a:lvl6pPr marL="2286000" algn="l" defTabSz="914400" rtl="0" eaLnBrk="1" latinLnBrk="0" hangingPunct="1">
                        <a:defRPr sz="1800" kern="1200">
                          <a:solidFill>
                            <a:schemeClr val="dk1"/>
                          </a:solidFill>
                          <a:latin typeface="Calibri" panose="020F0502020204030204"/>
                          <a:ea typeface="黑体" panose="02010609060101010101" charset="-122"/>
                        </a:defRPr>
                      </a:lvl6pPr>
                      <a:lvl7pPr marL="2743200" algn="l" defTabSz="914400" rtl="0" eaLnBrk="1" latinLnBrk="0" hangingPunct="1">
                        <a:defRPr sz="1800" kern="1200">
                          <a:solidFill>
                            <a:schemeClr val="dk1"/>
                          </a:solidFill>
                          <a:latin typeface="Calibri" panose="020F0502020204030204"/>
                          <a:ea typeface="黑体" panose="02010609060101010101" charset="-122"/>
                        </a:defRPr>
                      </a:lvl7pPr>
                      <a:lvl8pPr marL="3200400" algn="l" defTabSz="914400" rtl="0" eaLnBrk="1" latinLnBrk="0" hangingPunct="1">
                        <a:defRPr sz="1800" kern="1200">
                          <a:solidFill>
                            <a:schemeClr val="dk1"/>
                          </a:solidFill>
                          <a:latin typeface="Calibri" panose="020F0502020204030204"/>
                          <a:ea typeface="黑体" panose="02010609060101010101" charset="-122"/>
                        </a:defRPr>
                      </a:lvl8pPr>
                      <a:lvl9pPr marL="3657600" algn="l" defTabSz="914400" rtl="0" eaLnBrk="1" latinLnBrk="0" hangingPunct="1">
                        <a:defRPr sz="1800" kern="1200">
                          <a:solidFill>
                            <a:schemeClr val="dk1"/>
                          </a:solidFill>
                          <a:latin typeface="Calibri" panose="020F0502020204030204"/>
                          <a:ea typeface="黑体" panose="02010609060101010101" charset="-122"/>
                        </a:defRPr>
                      </a:lvl9pPr>
                    </a:lstStyle>
                    <a:p>
                      <a:pPr algn="just">
                        <a:lnSpc>
                          <a:spcPct val="115000"/>
                        </a:lnSpc>
                      </a:pPr>
                      <a:r>
                        <a:rPr lang="en-US" sz="1400" kern="100" dirty="0" err="1">
                          <a:effectLst/>
                        </a:rPr>
                        <a:t>LexGLUE</a:t>
                      </a:r>
                      <a:r>
                        <a:rPr lang="zh-CN" sz="1400" kern="100" dirty="0">
                          <a:effectLst/>
                        </a:rPr>
                        <a:t>、</a:t>
                      </a:r>
                      <a:r>
                        <a:rPr lang="en-US" sz="1400" kern="100" dirty="0" err="1">
                          <a:effectLst/>
                        </a:rPr>
                        <a:t>LegalBench</a:t>
                      </a:r>
                      <a:r>
                        <a:rPr lang="zh-CN" sz="1400" kern="100" dirty="0">
                          <a:effectLst/>
                        </a:rPr>
                        <a:t>、</a:t>
                      </a:r>
                      <a:r>
                        <a:rPr lang="en-US" sz="1400" kern="100" dirty="0">
                          <a:effectLst/>
                        </a:rPr>
                        <a:t>LBOX OPEN</a:t>
                      </a:r>
                      <a:r>
                        <a:rPr lang="zh-CN" sz="1400" kern="100" dirty="0">
                          <a:effectLst/>
                        </a:rPr>
                        <a:t>、</a:t>
                      </a:r>
                      <a:r>
                        <a:rPr lang="en-US" sz="1400" kern="100" dirty="0">
                          <a:effectLst/>
                        </a:rPr>
                        <a:t>DISC-Law-Eval</a:t>
                      </a:r>
                      <a:r>
                        <a:rPr lang="zh-CN" altLang="en-US" sz="1400" kern="100" dirty="0">
                          <a:effectLst/>
                        </a:rPr>
                        <a:t>、</a:t>
                      </a:r>
                      <a:r>
                        <a:rPr lang="en-US" sz="1400" kern="100" dirty="0">
                          <a:effectLst/>
                        </a:rPr>
                        <a:t>LEXTREME</a:t>
                      </a:r>
                      <a:r>
                        <a:rPr lang="zh-CN" sz="1400" kern="100" dirty="0">
                          <a:effectLst/>
                        </a:rPr>
                        <a:t>、</a:t>
                      </a:r>
                      <a:r>
                        <a:rPr lang="en-US" sz="1400" kern="100" dirty="0" err="1">
                          <a:effectLst/>
                        </a:rPr>
                        <a:t>FairLex</a:t>
                      </a:r>
                      <a:r>
                        <a:rPr lang="zh-CN" sz="1400" kern="100" dirty="0">
                          <a:effectLst/>
                        </a:rPr>
                        <a:t>、</a:t>
                      </a:r>
                      <a:r>
                        <a:rPr lang="en-US" sz="1400" kern="100" dirty="0">
                          <a:effectLst/>
                        </a:rPr>
                        <a:t>CUAD</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tint val="40000"/>
                      </a:srgbClr>
                    </a:solidFill>
                  </a:tcPr>
                </a:tc>
              </a:tr>
              <a:tr h="638027">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医学</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solidFill>
                  </a:tcPr>
                </a:tc>
                <a:tc>
                  <a:txBody>
                    <a:bodyPr/>
                    <a:lstStyle>
                      <a:lvl1pPr marL="0" algn="l" defTabSz="914400" rtl="0" eaLnBrk="1" latinLnBrk="0" hangingPunct="1">
                        <a:defRPr sz="1800" kern="1200">
                          <a:solidFill>
                            <a:schemeClr val="dk1"/>
                          </a:solidFill>
                          <a:latin typeface="Calibri" panose="020F0502020204030204"/>
                          <a:ea typeface="黑体" panose="02010609060101010101" charset="-122"/>
                        </a:defRPr>
                      </a:lvl1pPr>
                      <a:lvl2pPr marL="457200" algn="l" defTabSz="914400" rtl="0" eaLnBrk="1" latinLnBrk="0" hangingPunct="1">
                        <a:defRPr sz="1800" kern="1200">
                          <a:solidFill>
                            <a:schemeClr val="dk1"/>
                          </a:solidFill>
                          <a:latin typeface="Calibri" panose="020F0502020204030204"/>
                          <a:ea typeface="黑体" panose="02010609060101010101" charset="-122"/>
                        </a:defRPr>
                      </a:lvl2pPr>
                      <a:lvl3pPr marL="914400" algn="l" defTabSz="914400" rtl="0" eaLnBrk="1" latinLnBrk="0" hangingPunct="1">
                        <a:defRPr sz="1800" kern="1200">
                          <a:solidFill>
                            <a:schemeClr val="dk1"/>
                          </a:solidFill>
                          <a:latin typeface="Calibri" panose="020F0502020204030204"/>
                          <a:ea typeface="黑体" panose="02010609060101010101" charset="-122"/>
                        </a:defRPr>
                      </a:lvl3pPr>
                      <a:lvl4pPr marL="1371600" algn="l" defTabSz="914400" rtl="0" eaLnBrk="1" latinLnBrk="0" hangingPunct="1">
                        <a:defRPr sz="1800" kern="1200">
                          <a:solidFill>
                            <a:schemeClr val="dk1"/>
                          </a:solidFill>
                          <a:latin typeface="Calibri" panose="020F0502020204030204"/>
                          <a:ea typeface="黑体" panose="02010609060101010101" charset="-122"/>
                        </a:defRPr>
                      </a:lvl4pPr>
                      <a:lvl5pPr marL="1828800" algn="l" defTabSz="914400" rtl="0" eaLnBrk="1" latinLnBrk="0" hangingPunct="1">
                        <a:defRPr sz="1800" kern="1200">
                          <a:solidFill>
                            <a:schemeClr val="dk1"/>
                          </a:solidFill>
                          <a:latin typeface="Calibri" panose="020F0502020204030204"/>
                          <a:ea typeface="黑体" panose="02010609060101010101" charset="-122"/>
                        </a:defRPr>
                      </a:lvl5pPr>
                      <a:lvl6pPr marL="2286000" algn="l" defTabSz="914400" rtl="0" eaLnBrk="1" latinLnBrk="0" hangingPunct="1">
                        <a:defRPr sz="1800" kern="1200">
                          <a:solidFill>
                            <a:schemeClr val="dk1"/>
                          </a:solidFill>
                          <a:latin typeface="Calibri" panose="020F0502020204030204"/>
                          <a:ea typeface="黑体" panose="02010609060101010101" charset="-122"/>
                        </a:defRPr>
                      </a:lvl6pPr>
                      <a:lvl7pPr marL="2743200" algn="l" defTabSz="914400" rtl="0" eaLnBrk="1" latinLnBrk="0" hangingPunct="1">
                        <a:defRPr sz="1800" kern="1200">
                          <a:solidFill>
                            <a:schemeClr val="dk1"/>
                          </a:solidFill>
                          <a:latin typeface="Calibri" panose="020F0502020204030204"/>
                          <a:ea typeface="黑体" panose="02010609060101010101" charset="-122"/>
                        </a:defRPr>
                      </a:lvl7pPr>
                      <a:lvl8pPr marL="3200400" algn="l" defTabSz="914400" rtl="0" eaLnBrk="1" latinLnBrk="0" hangingPunct="1">
                        <a:defRPr sz="1800" kern="1200">
                          <a:solidFill>
                            <a:schemeClr val="dk1"/>
                          </a:solidFill>
                          <a:latin typeface="Calibri" panose="020F0502020204030204"/>
                          <a:ea typeface="黑体" panose="02010609060101010101" charset="-122"/>
                        </a:defRPr>
                      </a:lvl8pPr>
                      <a:lvl9pPr marL="3657600" algn="l" defTabSz="914400" rtl="0" eaLnBrk="1" latinLnBrk="0" hangingPunct="1">
                        <a:defRPr sz="1800" kern="1200">
                          <a:solidFill>
                            <a:schemeClr val="dk1"/>
                          </a:solidFill>
                          <a:latin typeface="Calibri" panose="020F0502020204030204"/>
                          <a:ea typeface="黑体" panose="02010609060101010101" charset="-122"/>
                        </a:defRPr>
                      </a:lvl9pPr>
                    </a:lstStyle>
                    <a:p>
                      <a:pPr algn="just">
                        <a:lnSpc>
                          <a:spcPct val="115000"/>
                        </a:lnSpc>
                      </a:pPr>
                      <a:r>
                        <a:rPr lang="en-US" sz="1400" kern="100" dirty="0">
                          <a:effectLst/>
                        </a:rPr>
                        <a:t>BLUE</a:t>
                      </a:r>
                      <a:r>
                        <a:rPr lang="zh-CN" sz="1400" kern="100" dirty="0">
                          <a:effectLst/>
                        </a:rPr>
                        <a:t>、</a:t>
                      </a:r>
                      <a:r>
                        <a:rPr lang="en-US" sz="1400" kern="100" dirty="0">
                          <a:effectLst/>
                        </a:rPr>
                        <a:t>BLURB</a:t>
                      </a:r>
                      <a:r>
                        <a:rPr lang="zh-CN" sz="1400" kern="100" dirty="0">
                          <a:effectLst/>
                        </a:rPr>
                        <a:t>、</a:t>
                      </a:r>
                      <a:r>
                        <a:rPr lang="en-US" sz="1400" kern="100" dirty="0" err="1">
                          <a:effectLst/>
                        </a:rPr>
                        <a:t>MultiMedQA</a:t>
                      </a:r>
                      <a:r>
                        <a:rPr lang="zh-CN" sz="1400" kern="100" dirty="0">
                          <a:effectLst/>
                        </a:rPr>
                        <a:t>、</a:t>
                      </a:r>
                      <a:r>
                        <a:rPr lang="en-US" sz="1400" kern="100" dirty="0">
                          <a:effectLst/>
                        </a:rPr>
                        <a:t>CLUE</a:t>
                      </a:r>
                      <a:r>
                        <a:rPr lang="zh-CN" sz="1400" kern="100" dirty="0">
                          <a:effectLst/>
                        </a:rPr>
                        <a:t>、</a:t>
                      </a:r>
                      <a:r>
                        <a:rPr lang="en-US" sz="1400" kern="100" dirty="0">
                          <a:effectLst/>
                        </a:rPr>
                        <a:t>CBLUE</a:t>
                      </a:r>
                      <a:r>
                        <a:rPr lang="zh-CN" sz="1400" kern="100" dirty="0">
                          <a:effectLst/>
                        </a:rPr>
                        <a:t>、</a:t>
                      </a:r>
                      <a:r>
                        <a:rPr lang="en-US" sz="1400" kern="100" dirty="0" err="1">
                          <a:effectLst/>
                        </a:rPr>
                        <a:t>GenMedicalEval</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tint val="20000"/>
                      </a:srgbClr>
                    </a:solidFill>
                  </a:tcPr>
                </a:tc>
              </a:tr>
              <a:tr h="638027">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金融</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solidFill>
                  </a:tcPr>
                </a:tc>
                <a:tc>
                  <a:txBody>
                    <a:bodyPr/>
                    <a:lstStyle>
                      <a:lvl1pPr marL="0" algn="l" defTabSz="914400" rtl="0" eaLnBrk="1" latinLnBrk="0" hangingPunct="1">
                        <a:defRPr sz="1800" kern="1200">
                          <a:solidFill>
                            <a:schemeClr val="dk1"/>
                          </a:solidFill>
                          <a:latin typeface="Calibri" panose="020F0502020204030204"/>
                          <a:ea typeface="黑体" panose="02010609060101010101" charset="-122"/>
                        </a:defRPr>
                      </a:lvl1pPr>
                      <a:lvl2pPr marL="457200" algn="l" defTabSz="914400" rtl="0" eaLnBrk="1" latinLnBrk="0" hangingPunct="1">
                        <a:defRPr sz="1800" kern="1200">
                          <a:solidFill>
                            <a:schemeClr val="dk1"/>
                          </a:solidFill>
                          <a:latin typeface="Calibri" panose="020F0502020204030204"/>
                          <a:ea typeface="黑体" panose="02010609060101010101" charset="-122"/>
                        </a:defRPr>
                      </a:lvl2pPr>
                      <a:lvl3pPr marL="914400" algn="l" defTabSz="914400" rtl="0" eaLnBrk="1" latinLnBrk="0" hangingPunct="1">
                        <a:defRPr sz="1800" kern="1200">
                          <a:solidFill>
                            <a:schemeClr val="dk1"/>
                          </a:solidFill>
                          <a:latin typeface="Calibri" panose="020F0502020204030204"/>
                          <a:ea typeface="黑体" panose="02010609060101010101" charset="-122"/>
                        </a:defRPr>
                      </a:lvl3pPr>
                      <a:lvl4pPr marL="1371600" algn="l" defTabSz="914400" rtl="0" eaLnBrk="1" latinLnBrk="0" hangingPunct="1">
                        <a:defRPr sz="1800" kern="1200">
                          <a:solidFill>
                            <a:schemeClr val="dk1"/>
                          </a:solidFill>
                          <a:latin typeface="Calibri" panose="020F0502020204030204"/>
                          <a:ea typeface="黑体" panose="02010609060101010101" charset="-122"/>
                        </a:defRPr>
                      </a:lvl4pPr>
                      <a:lvl5pPr marL="1828800" algn="l" defTabSz="914400" rtl="0" eaLnBrk="1" latinLnBrk="0" hangingPunct="1">
                        <a:defRPr sz="1800" kern="1200">
                          <a:solidFill>
                            <a:schemeClr val="dk1"/>
                          </a:solidFill>
                          <a:latin typeface="Calibri" panose="020F0502020204030204"/>
                          <a:ea typeface="黑体" panose="02010609060101010101" charset="-122"/>
                        </a:defRPr>
                      </a:lvl5pPr>
                      <a:lvl6pPr marL="2286000" algn="l" defTabSz="914400" rtl="0" eaLnBrk="1" latinLnBrk="0" hangingPunct="1">
                        <a:defRPr sz="1800" kern="1200">
                          <a:solidFill>
                            <a:schemeClr val="dk1"/>
                          </a:solidFill>
                          <a:latin typeface="Calibri" panose="020F0502020204030204"/>
                          <a:ea typeface="黑体" panose="02010609060101010101" charset="-122"/>
                        </a:defRPr>
                      </a:lvl6pPr>
                      <a:lvl7pPr marL="2743200" algn="l" defTabSz="914400" rtl="0" eaLnBrk="1" latinLnBrk="0" hangingPunct="1">
                        <a:defRPr sz="1800" kern="1200">
                          <a:solidFill>
                            <a:schemeClr val="dk1"/>
                          </a:solidFill>
                          <a:latin typeface="Calibri" panose="020F0502020204030204"/>
                          <a:ea typeface="黑体" panose="02010609060101010101" charset="-122"/>
                        </a:defRPr>
                      </a:lvl7pPr>
                      <a:lvl8pPr marL="3200400" algn="l" defTabSz="914400" rtl="0" eaLnBrk="1" latinLnBrk="0" hangingPunct="1">
                        <a:defRPr sz="1800" kern="1200">
                          <a:solidFill>
                            <a:schemeClr val="dk1"/>
                          </a:solidFill>
                          <a:latin typeface="Calibri" panose="020F0502020204030204"/>
                          <a:ea typeface="黑体" panose="02010609060101010101" charset="-122"/>
                        </a:defRPr>
                      </a:lvl8pPr>
                      <a:lvl9pPr marL="3657600" algn="l" defTabSz="914400" rtl="0" eaLnBrk="1" latinLnBrk="0" hangingPunct="1">
                        <a:defRPr sz="1800" kern="1200">
                          <a:solidFill>
                            <a:schemeClr val="dk1"/>
                          </a:solidFill>
                          <a:latin typeface="Calibri" panose="020F0502020204030204"/>
                          <a:ea typeface="黑体" panose="02010609060101010101" charset="-122"/>
                        </a:defRPr>
                      </a:lvl9pPr>
                    </a:lstStyle>
                    <a:p>
                      <a:pPr algn="just">
                        <a:lnSpc>
                          <a:spcPct val="115000"/>
                        </a:lnSpc>
                      </a:pPr>
                      <a:r>
                        <a:rPr lang="en-US" sz="1400" kern="100" dirty="0">
                          <a:effectLst/>
                        </a:rPr>
                        <a:t>FLUE</a:t>
                      </a:r>
                      <a:r>
                        <a:rPr lang="zh-CN" sz="1400" kern="100" dirty="0">
                          <a:effectLst/>
                        </a:rPr>
                        <a:t>、</a:t>
                      </a:r>
                      <a:r>
                        <a:rPr lang="en-US" sz="1400" kern="100" dirty="0">
                          <a:effectLst/>
                        </a:rPr>
                        <a:t>FLARE</a:t>
                      </a:r>
                      <a:r>
                        <a:rPr lang="zh-CN" sz="1400" kern="100" dirty="0">
                          <a:effectLst/>
                        </a:rPr>
                        <a:t>、</a:t>
                      </a:r>
                      <a:r>
                        <a:rPr lang="en-US" sz="1400" kern="100" dirty="0">
                          <a:effectLst/>
                        </a:rPr>
                        <a:t>BBT-CFLEB</a:t>
                      </a:r>
                      <a:r>
                        <a:rPr lang="zh-CN" sz="1400" kern="100" dirty="0">
                          <a:effectLst/>
                        </a:rPr>
                        <a:t>、</a:t>
                      </a:r>
                      <a:r>
                        <a:rPr lang="en-US" sz="1400" kern="100" dirty="0">
                          <a:effectLst/>
                        </a:rPr>
                        <a:t>DISC-Fin-Eval</a:t>
                      </a:r>
                      <a:r>
                        <a:rPr lang="zh-CN" sz="1400" kern="100" dirty="0">
                          <a:effectLst/>
                        </a:rPr>
                        <a:t>、</a:t>
                      </a:r>
                      <a:r>
                        <a:rPr lang="en-US" sz="1400" kern="100" dirty="0" err="1">
                          <a:effectLst/>
                        </a:rPr>
                        <a:t>FinEval</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tint val="40000"/>
                      </a:srgbClr>
                    </a:solidFill>
                  </a:tcPr>
                </a:tc>
              </a:tr>
              <a:tr h="638027">
                <a:tc>
                  <a:txBody>
                    <a:bodyPr/>
                    <a:lstStyle>
                      <a:lvl1pPr marL="0" algn="l" defTabSz="914400" rtl="0" eaLnBrk="1" latinLnBrk="0" hangingPunct="1">
                        <a:defRPr sz="1800" b="1" kern="1200">
                          <a:solidFill>
                            <a:schemeClr val="lt1"/>
                          </a:solidFill>
                          <a:latin typeface="Calibri" panose="020F0502020204030204"/>
                          <a:ea typeface="黑体" panose="02010609060101010101" charset="-122"/>
                        </a:defRPr>
                      </a:lvl1pPr>
                      <a:lvl2pPr marL="457200" algn="l" defTabSz="914400" rtl="0" eaLnBrk="1" latinLnBrk="0" hangingPunct="1">
                        <a:defRPr sz="1800" b="1" kern="1200">
                          <a:solidFill>
                            <a:schemeClr val="lt1"/>
                          </a:solidFill>
                          <a:latin typeface="Calibri" panose="020F0502020204030204"/>
                          <a:ea typeface="黑体" panose="02010609060101010101" charset="-122"/>
                        </a:defRPr>
                      </a:lvl2pPr>
                      <a:lvl3pPr marL="914400" algn="l" defTabSz="914400" rtl="0" eaLnBrk="1" latinLnBrk="0" hangingPunct="1">
                        <a:defRPr sz="1800" b="1" kern="1200">
                          <a:solidFill>
                            <a:schemeClr val="lt1"/>
                          </a:solidFill>
                          <a:latin typeface="Calibri" panose="020F0502020204030204"/>
                          <a:ea typeface="黑体" panose="02010609060101010101" charset="-122"/>
                        </a:defRPr>
                      </a:lvl3pPr>
                      <a:lvl4pPr marL="1371600" algn="l" defTabSz="914400" rtl="0" eaLnBrk="1" latinLnBrk="0" hangingPunct="1">
                        <a:defRPr sz="1800" b="1" kern="1200">
                          <a:solidFill>
                            <a:schemeClr val="lt1"/>
                          </a:solidFill>
                          <a:latin typeface="Calibri" panose="020F0502020204030204"/>
                          <a:ea typeface="黑体" panose="02010609060101010101" charset="-122"/>
                        </a:defRPr>
                      </a:lvl4pPr>
                      <a:lvl5pPr marL="1828800" algn="l" defTabSz="914400" rtl="0" eaLnBrk="1" latinLnBrk="0" hangingPunct="1">
                        <a:defRPr sz="1800" b="1" kern="1200">
                          <a:solidFill>
                            <a:schemeClr val="lt1"/>
                          </a:solidFill>
                          <a:latin typeface="Calibri" panose="020F0502020204030204"/>
                          <a:ea typeface="黑体" panose="02010609060101010101" charset="-122"/>
                        </a:defRPr>
                      </a:lvl5pPr>
                      <a:lvl6pPr marL="2286000" algn="l" defTabSz="914400" rtl="0" eaLnBrk="1" latinLnBrk="0" hangingPunct="1">
                        <a:defRPr sz="1800" b="1" kern="1200">
                          <a:solidFill>
                            <a:schemeClr val="lt1"/>
                          </a:solidFill>
                          <a:latin typeface="Calibri" panose="020F0502020204030204"/>
                          <a:ea typeface="黑体" panose="02010609060101010101" charset="-122"/>
                        </a:defRPr>
                      </a:lvl6pPr>
                      <a:lvl7pPr marL="2743200" algn="l" defTabSz="914400" rtl="0" eaLnBrk="1" latinLnBrk="0" hangingPunct="1">
                        <a:defRPr sz="1800" b="1" kern="1200">
                          <a:solidFill>
                            <a:schemeClr val="lt1"/>
                          </a:solidFill>
                          <a:latin typeface="Calibri" panose="020F0502020204030204"/>
                          <a:ea typeface="黑体" panose="02010609060101010101" charset="-122"/>
                        </a:defRPr>
                      </a:lvl7pPr>
                      <a:lvl8pPr marL="3200400" algn="l" defTabSz="914400" rtl="0" eaLnBrk="1" latinLnBrk="0" hangingPunct="1">
                        <a:defRPr sz="1800" b="1" kern="1200">
                          <a:solidFill>
                            <a:schemeClr val="lt1"/>
                          </a:solidFill>
                          <a:latin typeface="Calibri" panose="020F0502020204030204"/>
                          <a:ea typeface="黑体" panose="02010609060101010101" charset="-122"/>
                        </a:defRPr>
                      </a:lvl8pPr>
                      <a:lvl9pPr marL="3657600" algn="l" defTabSz="914400" rtl="0" eaLnBrk="1" latinLnBrk="0" hangingPunct="1">
                        <a:defRPr sz="1800" b="1" kern="1200">
                          <a:solidFill>
                            <a:schemeClr val="lt1"/>
                          </a:solidFill>
                          <a:latin typeface="Calibri" panose="020F0502020204030204"/>
                          <a:ea typeface="黑体" panose="02010609060101010101" charset="-122"/>
                        </a:defRPr>
                      </a:lvl9pPr>
                    </a:lstStyle>
                    <a:p>
                      <a:pPr algn="ctr">
                        <a:lnSpc>
                          <a:spcPct val="115000"/>
                        </a:lnSpc>
                      </a:pPr>
                      <a:endParaRPr lang="en-US" altLang="zh-CN" sz="1400" kern="100" dirty="0">
                        <a:effectLst/>
                      </a:endParaRPr>
                    </a:p>
                    <a:p>
                      <a:pPr algn="ctr">
                        <a:lnSpc>
                          <a:spcPct val="115000"/>
                        </a:lnSpc>
                      </a:pPr>
                      <a:r>
                        <a:rPr lang="zh-CN" sz="1400" kern="100" dirty="0">
                          <a:effectLst/>
                        </a:rPr>
                        <a:t>计算机</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solidFill>
                  </a:tcPr>
                </a:tc>
                <a:tc>
                  <a:txBody>
                    <a:bodyPr/>
                    <a:lstStyle>
                      <a:lvl1pPr marL="0" algn="l" defTabSz="914400" rtl="0" eaLnBrk="1" latinLnBrk="0" hangingPunct="1">
                        <a:defRPr sz="1800" kern="1200">
                          <a:solidFill>
                            <a:schemeClr val="dk1"/>
                          </a:solidFill>
                          <a:latin typeface="Calibri" panose="020F0502020204030204"/>
                          <a:ea typeface="黑体" panose="02010609060101010101" charset="-122"/>
                        </a:defRPr>
                      </a:lvl1pPr>
                      <a:lvl2pPr marL="457200" algn="l" defTabSz="914400" rtl="0" eaLnBrk="1" latinLnBrk="0" hangingPunct="1">
                        <a:defRPr sz="1800" kern="1200">
                          <a:solidFill>
                            <a:schemeClr val="dk1"/>
                          </a:solidFill>
                          <a:latin typeface="Calibri" panose="020F0502020204030204"/>
                          <a:ea typeface="黑体" panose="02010609060101010101" charset="-122"/>
                        </a:defRPr>
                      </a:lvl2pPr>
                      <a:lvl3pPr marL="914400" algn="l" defTabSz="914400" rtl="0" eaLnBrk="1" latinLnBrk="0" hangingPunct="1">
                        <a:defRPr sz="1800" kern="1200">
                          <a:solidFill>
                            <a:schemeClr val="dk1"/>
                          </a:solidFill>
                          <a:latin typeface="Calibri" panose="020F0502020204030204"/>
                          <a:ea typeface="黑体" panose="02010609060101010101" charset="-122"/>
                        </a:defRPr>
                      </a:lvl3pPr>
                      <a:lvl4pPr marL="1371600" algn="l" defTabSz="914400" rtl="0" eaLnBrk="1" latinLnBrk="0" hangingPunct="1">
                        <a:defRPr sz="1800" kern="1200">
                          <a:solidFill>
                            <a:schemeClr val="dk1"/>
                          </a:solidFill>
                          <a:latin typeface="Calibri" panose="020F0502020204030204"/>
                          <a:ea typeface="黑体" panose="02010609060101010101" charset="-122"/>
                        </a:defRPr>
                      </a:lvl4pPr>
                      <a:lvl5pPr marL="1828800" algn="l" defTabSz="914400" rtl="0" eaLnBrk="1" latinLnBrk="0" hangingPunct="1">
                        <a:defRPr sz="1800" kern="1200">
                          <a:solidFill>
                            <a:schemeClr val="dk1"/>
                          </a:solidFill>
                          <a:latin typeface="Calibri" panose="020F0502020204030204"/>
                          <a:ea typeface="黑体" panose="02010609060101010101" charset="-122"/>
                        </a:defRPr>
                      </a:lvl5pPr>
                      <a:lvl6pPr marL="2286000" algn="l" defTabSz="914400" rtl="0" eaLnBrk="1" latinLnBrk="0" hangingPunct="1">
                        <a:defRPr sz="1800" kern="1200">
                          <a:solidFill>
                            <a:schemeClr val="dk1"/>
                          </a:solidFill>
                          <a:latin typeface="Calibri" panose="020F0502020204030204"/>
                          <a:ea typeface="黑体" panose="02010609060101010101" charset="-122"/>
                        </a:defRPr>
                      </a:lvl6pPr>
                      <a:lvl7pPr marL="2743200" algn="l" defTabSz="914400" rtl="0" eaLnBrk="1" latinLnBrk="0" hangingPunct="1">
                        <a:defRPr sz="1800" kern="1200">
                          <a:solidFill>
                            <a:schemeClr val="dk1"/>
                          </a:solidFill>
                          <a:latin typeface="Calibri" panose="020F0502020204030204"/>
                          <a:ea typeface="黑体" panose="02010609060101010101" charset="-122"/>
                        </a:defRPr>
                      </a:lvl7pPr>
                      <a:lvl8pPr marL="3200400" algn="l" defTabSz="914400" rtl="0" eaLnBrk="1" latinLnBrk="0" hangingPunct="1">
                        <a:defRPr sz="1800" kern="1200">
                          <a:solidFill>
                            <a:schemeClr val="dk1"/>
                          </a:solidFill>
                          <a:latin typeface="Calibri" panose="020F0502020204030204"/>
                          <a:ea typeface="黑体" panose="02010609060101010101" charset="-122"/>
                        </a:defRPr>
                      </a:lvl8pPr>
                      <a:lvl9pPr marL="3657600" algn="l" defTabSz="914400" rtl="0" eaLnBrk="1" latinLnBrk="0" hangingPunct="1">
                        <a:defRPr sz="1800" kern="1200">
                          <a:solidFill>
                            <a:schemeClr val="dk1"/>
                          </a:solidFill>
                          <a:latin typeface="Calibri" panose="020F0502020204030204"/>
                          <a:ea typeface="黑体" panose="02010609060101010101" charset="-122"/>
                        </a:defRPr>
                      </a:lvl9pPr>
                    </a:lstStyle>
                    <a:p>
                      <a:pPr algn="just">
                        <a:lnSpc>
                          <a:spcPct val="115000"/>
                        </a:lnSpc>
                      </a:pPr>
                      <a:r>
                        <a:rPr lang="en-US" sz="1400" kern="100" dirty="0">
                          <a:effectLst/>
                        </a:rPr>
                        <a:t>APPS</a:t>
                      </a:r>
                      <a:r>
                        <a:rPr lang="zh-CN" sz="1400" kern="100" dirty="0">
                          <a:effectLst/>
                        </a:rPr>
                        <a:t>、</a:t>
                      </a:r>
                      <a:r>
                        <a:rPr lang="en-US" sz="1400" kern="100" dirty="0">
                          <a:effectLst/>
                        </a:rPr>
                        <a:t>Human Eval</a:t>
                      </a:r>
                      <a:r>
                        <a:rPr lang="zh-CN" sz="1400" kern="100" dirty="0">
                          <a:effectLst/>
                        </a:rPr>
                        <a:t>、</a:t>
                      </a:r>
                      <a:r>
                        <a:rPr lang="en-US" sz="1400" kern="100" dirty="0">
                          <a:effectLst/>
                        </a:rPr>
                        <a:t>MBPP</a:t>
                      </a:r>
                      <a:r>
                        <a:rPr lang="zh-CN" sz="1400" kern="100" dirty="0">
                          <a:effectLst/>
                        </a:rPr>
                        <a:t>、</a:t>
                      </a:r>
                      <a:r>
                        <a:rPr lang="en-US" sz="1400" kern="100" dirty="0" err="1">
                          <a:effectLst/>
                        </a:rPr>
                        <a:t>MathQA</a:t>
                      </a:r>
                      <a:r>
                        <a:rPr lang="en-US" sz="1400" kern="100" dirty="0">
                          <a:effectLst/>
                        </a:rPr>
                        <a:t>-Python</a:t>
                      </a:r>
                      <a:r>
                        <a:rPr lang="zh-CN" sz="1400" kern="100" dirty="0">
                          <a:effectLst/>
                        </a:rPr>
                        <a:t>、</a:t>
                      </a:r>
                      <a:r>
                        <a:rPr lang="en-US" sz="1400" kern="100" dirty="0" err="1">
                          <a:effectLst/>
                        </a:rPr>
                        <a:t>CodeXGLUE</a:t>
                      </a:r>
                      <a:r>
                        <a:rPr lang="zh-CN" sz="1400" kern="100" dirty="0">
                          <a:effectLst/>
                        </a:rPr>
                        <a:t>、</a:t>
                      </a:r>
                      <a:r>
                        <a:rPr lang="en-US" sz="1400" kern="100" dirty="0" err="1">
                          <a:effectLst/>
                        </a:rPr>
                        <a:t>OpsEval</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457">
                        <a:tint val="20000"/>
                      </a:srgbClr>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2.1</a:t>
            </a:r>
            <a:r>
              <a:rPr lang="zh-CN" altLang="en-US" sz="4000" dirty="0">
                <a:solidFill>
                  <a:schemeClr val="accent1"/>
                </a:solidFill>
                <a:cs typeface="+mn-ea"/>
              </a:rPr>
              <a:t>垂直领域评测基准简介</a:t>
            </a:r>
            <a:endParaRPr lang="zh-CN" altLang="zh-CN" sz="4000" dirty="0">
              <a:solidFill>
                <a:schemeClr val="accent1"/>
              </a:solidFill>
              <a:cs typeface="+mn-ea"/>
            </a:endParaRPr>
          </a:p>
        </p:txBody>
      </p:sp>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rPr>
            </a:b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5" name="内容占位符 14"/>
          <p:cNvSpPr>
            <a:spLocks noGrp="1"/>
          </p:cNvSpPr>
          <p:nvPr>
            <p:ph idx="1"/>
          </p:nvPr>
        </p:nvSpPr>
        <p:spPr>
          <a:xfrm>
            <a:off x="716280" y="1552575"/>
            <a:ext cx="10730244" cy="5167967"/>
          </a:xfrm>
        </p:spPr>
        <p:txBody>
          <a:bodyPr>
            <a:normAutofit fontScale="92500" lnSpcReduction="10000"/>
          </a:bodyPr>
          <a:lstStyle/>
          <a:p>
            <a:r>
              <a:rPr lang="zh-CN" altLang="zh-CN" sz="2200" b="1" dirty="0">
                <a:effectLst/>
                <a:latin typeface="Times New Roman" panose="02020603050405020304" pitchFamily="18" charset="0"/>
                <a:ea typeface="宋体" panose="02010600030101010101" pitchFamily="2" charset="-122"/>
                <a:cs typeface="Times New Roman" panose="02020603050405020304" pitchFamily="18" charset="0"/>
              </a:rPr>
              <a:t>法律领域</a:t>
            </a:r>
            <a:r>
              <a:rPr lang="zh-CN" altLang="en-US" sz="22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dirty="0">
              <a:solidFill>
                <a:srgbClr val="000000"/>
              </a:solidFill>
              <a:cs typeface="Times New Roman" panose="02020603050405020304" pitchFamily="18" charset="0"/>
            </a:endParaRPr>
          </a:p>
          <a:p>
            <a:pPr algn="just">
              <a:lnSpc>
                <a:spcPct val="120000"/>
              </a:lnSpc>
            </a:pPr>
            <a:r>
              <a:rPr lang="en-US" altLang="zh-CN" sz="2100" b="1" dirty="0">
                <a:cs typeface="Times New Roman" panose="02020603050405020304" pitchFamily="18" charset="0"/>
              </a:rPr>
              <a:t>CUAD</a:t>
            </a:r>
            <a:r>
              <a:rPr lang="zh-CN" altLang="en-US" sz="2100" b="1" dirty="0">
                <a:cs typeface="Times New Roman" panose="02020603050405020304" pitchFamily="18" charset="0"/>
              </a:rPr>
              <a:t>：</a:t>
            </a:r>
            <a:endParaRPr lang="en-US" altLang="zh-CN" sz="2100" b="1" dirty="0">
              <a:cs typeface="Times New Roman" panose="02020603050405020304" pitchFamily="18" charset="0"/>
            </a:endParaRPr>
          </a:p>
          <a:p>
            <a:pPr algn="just">
              <a:lnSpc>
                <a:spcPct val="120000"/>
              </a:lnSpc>
            </a:pPr>
            <a:r>
              <a:rPr lang="en-US" altLang="zh-CN" sz="2100" dirty="0">
                <a:cs typeface="Times New Roman" panose="02020603050405020304" pitchFamily="18" charset="0"/>
              </a:rPr>
              <a:t>	</a:t>
            </a:r>
            <a:r>
              <a:rPr lang="zh-CN" altLang="zh-CN" sz="2100" dirty="0">
                <a:cs typeface="Times New Roman" panose="02020603050405020304" pitchFamily="18" charset="0"/>
              </a:rPr>
              <a:t>一项专为法律合同审查设计的基准，数据集来自公开获取的</a:t>
            </a:r>
            <a:r>
              <a:rPr lang="en-US" altLang="zh-CN" sz="2100" dirty="0">
                <a:cs typeface="Times New Roman" panose="02020603050405020304" pitchFamily="18" charset="0"/>
              </a:rPr>
              <a:t>500</a:t>
            </a:r>
            <a:r>
              <a:rPr lang="zh-CN" altLang="zh-CN" sz="2100" dirty="0">
                <a:cs typeface="Times New Roman" panose="02020603050405020304" pitchFamily="18" charset="0"/>
              </a:rPr>
              <a:t>份合同，划分为</a:t>
            </a:r>
            <a:r>
              <a:rPr lang="en-US" altLang="zh-CN" sz="2100" dirty="0">
                <a:cs typeface="Times New Roman" panose="02020603050405020304" pitchFamily="18" charset="0"/>
              </a:rPr>
              <a:t>41</a:t>
            </a:r>
            <a:r>
              <a:rPr lang="zh-CN" altLang="zh-CN" sz="2100" dirty="0">
                <a:cs typeface="Times New Roman" panose="02020603050405020304" pitchFamily="18" charset="0"/>
              </a:rPr>
              <a:t>种合同审查类别，包含超过</a:t>
            </a:r>
            <a:r>
              <a:rPr lang="en-US" altLang="zh-CN" sz="2100" dirty="0">
                <a:cs typeface="Times New Roman" panose="02020603050405020304" pitchFamily="18" charset="0"/>
              </a:rPr>
              <a:t>13000</a:t>
            </a:r>
            <a:r>
              <a:rPr lang="zh-CN" altLang="zh-CN" sz="2100" dirty="0">
                <a:cs typeface="Times New Roman" panose="02020603050405020304" pitchFamily="18" charset="0"/>
              </a:rPr>
              <a:t>个由法律专家标注的注释。</a:t>
            </a:r>
            <a:r>
              <a:rPr lang="en-US" altLang="zh-CN" sz="2100" dirty="0">
                <a:cs typeface="Times New Roman" panose="02020603050405020304" pitchFamily="18" charset="0"/>
              </a:rPr>
              <a:t>CUDA</a:t>
            </a:r>
            <a:r>
              <a:rPr lang="zh-CN" altLang="zh-CN" sz="2100" dirty="0">
                <a:cs typeface="Times New Roman" panose="02020603050405020304" pitchFamily="18" charset="0"/>
              </a:rPr>
              <a:t>是为数不多的由领域专家标注的大型数据集。</a:t>
            </a:r>
            <a:endParaRPr lang="en-US" altLang="zh-CN" sz="2100" b="1" dirty="0">
              <a:cs typeface="Times New Roman" panose="02020603050405020304" pitchFamily="18" charset="0"/>
            </a:endParaRPr>
          </a:p>
          <a:p>
            <a:pPr algn="just">
              <a:lnSpc>
                <a:spcPct val="120000"/>
              </a:lnSpc>
            </a:pPr>
            <a:endParaRPr lang="en-US" altLang="zh-CN" sz="2100" b="1" dirty="0">
              <a:cs typeface="Times New Roman" panose="02020603050405020304" pitchFamily="18" charset="0"/>
            </a:endParaRPr>
          </a:p>
          <a:p>
            <a:pPr algn="just">
              <a:lnSpc>
                <a:spcPct val="120000"/>
              </a:lnSpc>
            </a:pPr>
            <a:r>
              <a:rPr lang="en-US" altLang="zh-CN" sz="2100" b="1" dirty="0" err="1">
                <a:cs typeface="Times New Roman" panose="02020603050405020304" pitchFamily="18" charset="0"/>
              </a:rPr>
              <a:t>FairLex</a:t>
            </a:r>
            <a:r>
              <a:rPr lang="zh-CN" altLang="en-US" sz="2100" b="1" dirty="0">
                <a:cs typeface="Times New Roman" panose="02020603050405020304" pitchFamily="18" charset="0"/>
              </a:rPr>
              <a:t>：</a:t>
            </a:r>
            <a:endParaRPr lang="en-US" altLang="zh-CN" sz="2100" b="1" dirty="0">
              <a:cs typeface="Times New Roman" panose="02020603050405020304" pitchFamily="18" charset="0"/>
            </a:endParaRPr>
          </a:p>
          <a:p>
            <a:pPr algn="just">
              <a:lnSpc>
                <a:spcPct val="120000"/>
              </a:lnSpc>
            </a:pPr>
            <a:r>
              <a:rPr lang="en-US" altLang="zh-CN" sz="2100" dirty="0">
                <a:cs typeface="Times New Roman" panose="02020603050405020304" pitchFamily="18" charset="0"/>
              </a:rPr>
              <a:t>	</a:t>
            </a:r>
            <a:r>
              <a:rPr lang="zh-CN" altLang="zh-CN" sz="2100" dirty="0">
                <a:cs typeface="Times New Roman" panose="02020603050405020304" pitchFamily="18" charset="0"/>
              </a:rPr>
              <a:t>该基准用来评测法律公平性的基准，数据集覆盖欧盟、美国、瑞典和中国</a:t>
            </a:r>
            <a:r>
              <a:rPr lang="zh-CN" altLang="en-US" sz="2100" dirty="0">
                <a:cs typeface="Times New Roman" panose="02020603050405020304" pitchFamily="18" charset="0"/>
              </a:rPr>
              <a:t>的司法数据</a:t>
            </a:r>
            <a:r>
              <a:rPr lang="zh-CN" altLang="zh-CN" sz="2100" dirty="0">
                <a:cs typeface="Times New Roman" panose="02020603050405020304" pitchFamily="18" charset="0"/>
              </a:rPr>
              <a:t>，公平性包括性别、年龄、地域、语言和法律领域</a:t>
            </a:r>
            <a:r>
              <a:rPr lang="en-US" altLang="zh-CN" sz="2100" dirty="0">
                <a:cs typeface="Times New Roman" panose="02020603050405020304" pitchFamily="18" charset="0"/>
              </a:rPr>
              <a:t>5</a:t>
            </a:r>
            <a:r>
              <a:rPr lang="zh-CN" altLang="zh-CN" sz="2100" dirty="0">
                <a:cs typeface="Times New Roman" panose="02020603050405020304" pitchFamily="18" charset="0"/>
              </a:rPr>
              <a:t>个方面。</a:t>
            </a:r>
            <a:endParaRPr lang="en-US" altLang="zh-CN" sz="2100" dirty="0">
              <a:cs typeface="Times New Roman" panose="02020603050405020304" pitchFamily="18" charset="0"/>
            </a:endParaRPr>
          </a:p>
          <a:p>
            <a:pPr algn="just">
              <a:lnSpc>
                <a:spcPct val="120000"/>
              </a:lnSpc>
            </a:pPr>
            <a:endParaRPr lang="en-US" altLang="zh-CN" sz="2100" dirty="0">
              <a:cs typeface="Times New Roman" panose="02020603050405020304" pitchFamily="18" charset="0"/>
            </a:endParaRPr>
          </a:p>
          <a:p>
            <a:r>
              <a:rPr lang="en-US" altLang="zh-CN" sz="1800" b="1"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LexGLUE</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lnSpc>
                <a:spcPct val="120000"/>
              </a:lnSpc>
            </a:pP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100" dirty="0">
                <a:cs typeface="Times New Roman" panose="02020603050405020304" pitchFamily="18" charset="0"/>
              </a:rPr>
              <a:t>首个英文语境下的法律领域的模型评估基准，旨在评估大模型在法律自然语言理解任务中的表现，集合了</a:t>
            </a:r>
            <a:r>
              <a:rPr lang="en-US" altLang="zh-CN" sz="2100" dirty="0">
                <a:cs typeface="Times New Roman" panose="02020603050405020304" pitchFamily="18" charset="0"/>
              </a:rPr>
              <a:t>7</a:t>
            </a:r>
            <a:r>
              <a:rPr lang="zh-CN" altLang="zh-CN" sz="2100" dirty="0">
                <a:cs typeface="Times New Roman" panose="02020603050405020304" pitchFamily="18" charset="0"/>
              </a:rPr>
              <a:t>个英文数据集，数据集筛选标准参考了</a:t>
            </a:r>
            <a:r>
              <a:rPr lang="en-US" altLang="zh-CN" sz="2100" dirty="0" err="1">
                <a:cs typeface="Times New Roman" panose="02020603050405020304" pitchFamily="18" charset="0"/>
              </a:rPr>
              <a:t>SuperGLUE</a:t>
            </a:r>
            <a:r>
              <a:rPr lang="zh-CN" altLang="zh-CN" sz="2100" dirty="0">
                <a:cs typeface="Times New Roman" panose="02020603050405020304" pitchFamily="18" charset="0"/>
              </a:rPr>
              <a:t>。</a:t>
            </a:r>
            <a:endParaRPr lang="en-US" altLang="zh-CN" sz="2100" dirty="0">
              <a:cs typeface="Times New Roman" panose="02020603050405020304" pitchFamily="18" charset="0"/>
            </a:endParaRPr>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2.1</a:t>
            </a:r>
            <a:r>
              <a:rPr lang="zh-CN" altLang="en-US" sz="4000" dirty="0">
                <a:solidFill>
                  <a:schemeClr val="accent1"/>
                </a:solidFill>
                <a:cs typeface="+mn-ea"/>
              </a:rPr>
              <a:t>垂直领域评测基准简介</a:t>
            </a:r>
            <a:endParaRPr lang="zh-CN" altLang="zh-CN" sz="4000" dirty="0">
              <a:solidFill>
                <a:schemeClr val="accent1"/>
              </a:solidFill>
              <a:cs typeface="+mn-ea"/>
            </a:endParaRPr>
          </a:p>
        </p:txBody>
      </p:sp>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rPr>
            </a:b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5" name="内容占位符 14"/>
          <p:cNvSpPr>
            <a:spLocks noGrp="1"/>
          </p:cNvSpPr>
          <p:nvPr>
            <p:ph idx="1"/>
          </p:nvPr>
        </p:nvSpPr>
        <p:spPr>
          <a:xfrm>
            <a:off x="761081" y="2022764"/>
            <a:ext cx="10883747" cy="4065434"/>
          </a:xfrm>
        </p:spPr>
        <p:txBody>
          <a:bodyPr>
            <a:normAutofit/>
          </a:bodyPr>
          <a:lstStyle/>
          <a:p>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LBOX OPEN</a:t>
            </a:r>
            <a:r>
              <a:rPr lang="zh-CN" altLang="en-US"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首个专为韩国法域设计的大模型评估基准，由</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个数据集构成，考察大模型对法律文本的分类、预测和总结的能力。研究者基于</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LBOX OPEN</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训练领域模型</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LCUBE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，发现使用大规模的领域数据进行预训练能够提高模型性能。</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DISC-Law-Eval</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r>
              <a:rPr lang="en-US" altLang="zh-CN" sz="1800" dirty="0">
                <a:solidFill>
                  <a:srgbClr val="000000"/>
                </a:solidFill>
                <a:cs typeface="Times New Roman" panose="02020603050405020304" pitchFamily="18" charset="0"/>
              </a:rPr>
              <a:t>	</a:t>
            </a:r>
            <a:r>
              <a:rPr lang="zh-CN" altLang="en-US" sz="1800" dirty="0">
                <a:solidFill>
                  <a:srgbClr val="000000"/>
                </a:solidFill>
                <a:cs typeface="Times New Roman" panose="02020603050405020304" pitchFamily="18" charset="0"/>
              </a:rPr>
              <a:t>中文法律</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评测基准，旨在评估智能法律系统</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DISC-</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LawLLM</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法律知识和推理能力。数据集由主客观题组成，客观题由一系列中国法律标准化考试和知识竞赛的单项和多项选择题组成，并根据内容复杂性和演绎难度，将问题分为困难、正常和容易三个层次，通过计算精度来表明性能。主观评测部分采用问答的范式进行评估，从法律咨询、在线论坛、与司法相关的出版物和法律文件中手工构建测试集。该基准使用</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GPT- 3.5-turbo</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作为裁判模型来评估模型的输出，并用准确性、完整性和清晰度这三个标准提供</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的评分。实验结果显示</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DISC-</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LawLLM</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在所有不同难度水平的测试中超过所有比较的同等参数量的大模型。</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2.1</a:t>
            </a:r>
            <a:r>
              <a:rPr lang="zh-CN" altLang="en-US" sz="4000" dirty="0">
                <a:solidFill>
                  <a:schemeClr val="accent1"/>
                </a:solidFill>
                <a:cs typeface="+mn-ea"/>
              </a:rPr>
              <a:t>垂直领域评测基准简介</a:t>
            </a:r>
            <a:endParaRPr lang="zh-CN" altLang="zh-CN" sz="4000" dirty="0">
              <a:solidFill>
                <a:schemeClr val="accent1"/>
              </a:solidFill>
              <a:cs typeface="+mn-ea"/>
            </a:endParaRPr>
          </a:p>
        </p:txBody>
      </p:sp>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rPr>
            </a:b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5" name="内容占位符 14"/>
          <p:cNvSpPr>
            <a:spLocks noGrp="1"/>
          </p:cNvSpPr>
          <p:nvPr>
            <p:ph idx="1"/>
          </p:nvPr>
        </p:nvSpPr>
        <p:spPr>
          <a:xfrm>
            <a:off x="761081" y="1255927"/>
            <a:ext cx="10883747" cy="5067748"/>
          </a:xfrm>
        </p:spPr>
        <p:txBody>
          <a:bodyPr>
            <a:normAutofit/>
          </a:bodyPr>
          <a:lstStyle/>
          <a:p>
            <a:r>
              <a:rPr lang="zh-CN" altLang="en-US" sz="1800" b="1" dirty="0">
                <a:solidFill>
                  <a:srgbClr val="000000"/>
                </a:solidFill>
                <a:cs typeface="宋体" panose="02010600030101010101" pitchFamily="2" charset="-122"/>
              </a:rPr>
              <a:t>医学领域：</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BLUE</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solidFill>
                  <a:srgbClr val="000000"/>
                </a:solidFill>
                <a:cs typeface="宋体" panose="02010600030101010101" pitchFamily="2" charset="-122"/>
              </a:rPr>
              <a:t>	</a:t>
            </a:r>
            <a:endParaRPr lang="en-US" altLang="zh-CN" sz="1800" dirty="0">
              <a:solidFill>
                <a:srgbClr val="000000"/>
              </a:solidFill>
              <a:cs typeface="宋体" panose="02010600030101010101" pitchFamily="2" charset="-122"/>
            </a:endParaRPr>
          </a:p>
          <a:p>
            <a:pPr indent="2667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首个生物医药领域的英文评估基准，包含语句相似性、命名实体识别、关系抽取、文件分类和推理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个任务以及</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个不同难度和体量的医药临床文本数据集。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BLURB </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cs typeface="宋体" panose="02010600030101010101" pitchFamily="2" charset="-122"/>
            </a:endParaRPr>
          </a:p>
          <a:p>
            <a:pPr indent="266700" algn="just"/>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GU et al.(2021)</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认为</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基准覆盖的医学使用场景有限，如任务不包含问答任务；复现实验发现，</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将学术文本与门诊记录数据混合使用提高模型表现效果有限。因此他们进一步发展了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基准，提出了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BLURB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基准。该基准包括多种生物医学领域的</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NLP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任务：命名实体识别、基于证据的医学信息抽取、关系抽取、句子相似度、文本分类和问答。</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66700"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CBLUE</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cs typeface="Times New Roman" panose="02020603050405020304" pitchFamily="18" charset="0"/>
            </a:endParaRPr>
          </a:p>
          <a:p>
            <a:pPr indent="266700" algn="just"/>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Zhang et al. (2022)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构建了首个中文医学大模型评估基准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CBLUE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，包括命名实体识别、信息抽取、</a:t>
            </a:r>
            <a:r>
              <a:rPr lang="zh-CN" altLang="zh-CN" sz="180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临床诊断标准化等自然语言理解任务</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，另外还搭建了一个大模型评估的线上平台。数据集来源于临床试验电子健康记录、医学论坛、教科书和搜索引擎日志，由领域专家把关数据集质量。</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5936908" y="414178"/>
            <a:ext cx="6052371" cy="4881080"/>
          </a:xfrm>
          <a:effectLst/>
        </p:spPr>
        <p:txBody>
          <a:bodyPr/>
          <a:lstStyle/>
          <a:p>
            <a:pPr algn="l">
              <a:lnSpc>
                <a:spcPct val="114000"/>
              </a:lnSpc>
            </a:pPr>
            <a:r>
              <a:rPr lang="en-US" altLang="zh-CN" sz="2800" dirty="0">
                <a:solidFill>
                  <a:schemeClr val="accent1"/>
                </a:solidFill>
                <a:cs typeface="+mn-ea"/>
                <a:sym typeface="+mn-lt"/>
              </a:rPr>
              <a:t>·</a:t>
            </a:r>
            <a:r>
              <a:rPr lang="zh-CN" altLang="en-US" sz="2800" dirty="0">
                <a:solidFill>
                  <a:schemeClr val="accent1"/>
                </a:solidFill>
                <a:cs typeface="+mn-ea"/>
                <a:sym typeface="+mn-lt"/>
              </a:rPr>
              <a:t>大语言模型评测基准简介</a:t>
            </a:r>
            <a:br>
              <a:rPr lang="en-US" altLang="zh-CN" sz="2800" dirty="0">
                <a:solidFill>
                  <a:schemeClr val="accent1"/>
                </a:solidFill>
                <a:cs typeface="+mn-ea"/>
                <a:sym typeface="+mn-lt"/>
              </a:rPr>
            </a:br>
            <a:br>
              <a:rPr lang="zh-CN" altLang="en-US" sz="2800" dirty="0">
                <a:solidFill>
                  <a:schemeClr val="accent1"/>
                </a:solidFill>
                <a:cs typeface="+mn-ea"/>
                <a:sym typeface="+mn-lt"/>
              </a:rPr>
            </a:br>
            <a:r>
              <a:rPr lang="en-US" altLang="zh-CN" sz="2800" dirty="0">
                <a:solidFill>
                  <a:schemeClr val="accent1"/>
                </a:solidFill>
                <a:cs typeface="+mn-ea"/>
                <a:sym typeface="+mn-lt"/>
              </a:rPr>
              <a:t>·</a:t>
            </a:r>
            <a:r>
              <a:rPr lang="zh-CN" altLang="en-US" sz="2800" dirty="0">
                <a:solidFill>
                  <a:schemeClr val="accent1"/>
                </a:solidFill>
                <a:cs typeface="+mn-ea"/>
                <a:sym typeface="+mn-lt"/>
              </a:rPr>
              <a:t>垂直领域评测基准构建</a:t>
            </a:r>
            <a:br>
              <a:rPr lang="en-US" altLang="zh-CN" sz="2800" dirty="0">
                <a:solidFill>
                  <a:schemeClr val="accent1"/>
                </a:solidFill>
                <a:cs typeface="+mn-ea"/>
                <a:sym typeface="+mn-lt"/>
              </a:rPr>
            </a:br>
            <a:br>
              <a:rPr lang="zh-CN" altLang="en-US" sz="2800" dirty="0">
                <a:solidFill>
                  <a:schemeClr val="accent1"/>
                </a:solidFill>
                <a:cs typeface="+mn-ea"/>
                <a:sym typeface="+mn-lt"/>
              </a:rPr>
            </a:br>
            <a:r>
              <a:rPr lang="en-US" altLang="zh-CN" sz="2800" dirty="0">
                <a:solidFill>
                  <a:schemeClr val="accent1"/>
                </a:solidFill>
                <a:cs typeface="+mn-ea"/>
                <a:sym typeface="+mn-lt"/>
              </a:rPr>
              <a:t>·</a:t>
            </a:r>
            <a:r>
              <a:rPr lang="zh-CN" altLang="en-US" sz="2800" dirty="0">
                <a:solidFill>
                  <a:schemeClr val="accent1"/>
                </a:solidFill>
                <a:cs typeface="+mn-ea"/>
                <a:sym typeface="+mn-lt"/>
              </a:rPr>
              <a:t>大语言模型古籍处理能力自动评估</a:t>
            </a:r>
            <a:br>
              <a:rPr lang="en-US" altLang="zh-CN" sz="2800" dirty="0">
                <a:solidFill>
                  <a:schemeClr val="accent1"/>
                </a:solidFill>
                <a:cs typeface="+mn-ea"/>
                <a:sym typeface="+mn-lt"/>
              </a:rPr>
            </a:br>
            <a:br>
              <a:rPr lang="zh-CN" altLang="en-US" sz="2800" dirty="0">
                <a:solidFill>
                  <a:schemeClr val="accent1"/>
                </a:solidFill>
                <a:cs typeface="+mn-ea"/>
                <a:sym typeface="+mn-lt"/>
              </a:rPr>
            </a:br>
            <a:r>
              <a:rPr lang="en-US" altLang="zh-CN" sz="2800" dirty="0">
                <a:solidFill>
                  <a:schemeClr val="accent1"/>
                </a:solidFill>
                <a:cs typeface="+mn-ea"/>
                <a:sym typeface="+mn-lt"/>
              </a:rPr>
              <a:t>·</a:t>
            </a:r>
            <a:r>
              <a:rPr lang="zh-CN" altLang="en-US" sz="2800" dirty="0">
                <a:solidFill>
                  <a:schemeClr val="accent1"/>
                </a:solidFill>
                <a:cs typeface="+mn-ea"/>
                <a:sym typeface="+mn-lt"/>
              </a:rPr>
              <a:t>检索增强能力评估</a:t>
            </a:r>
            <a:br>
              <a:rPr lang="en-US" altLang="zh-CN" sz="2800" dirty="0">
                <a:solidFill>
                  <a:schemeClr val="accent1"/>
                </a:solidFill>
                <a:cs typeface="+mn-ea"/>
                <a:sym typeface="+mn-lt"/>
              </a:rPr>
            </a:br>
            <a:br>
              <a:rPr lang="zh-CN" altLang="en-US" sz="2800" dirty="0">
                <a:solidFill>
                  <a:schemeClr val="accent1"/>
                </a:solidFill>
                <a:cs typeface="+mn-ea"/>
                <a:sym typeface="+mn-lt"/>
              </a:rPr>
            </a:br>
            <a:r>
              <a:rPr lang="en-US" altLang="zh-CN" sz="2800" dirty="0">
                <a:solidFill>
                  <a:schemeClr val="accent1"/>
                </a:solidFill>
                <a:cs typeface="+mn-ea"/>
                <a:sym typeface="+mn-lt"/>
              </a:rPr>
              <a:t>·</a:t>
            </a:r>
            <a:r>
              <a:rPr lang="en-GB" altLang="zh-CN" sz="2800" dirty="0">
                <a:solidFill>
                  <a:schemeClr val="accent1"/>
                </a:solidFill>
                <a:cs typeface="+mn-ea"/>
                <a:sym typeface="+mn-lt"/>
              </a:rPr>
              <a:t>Agent</a:t>
            </a:r>
            <a:r>
              <a:rPr lang="zh-CN" altLang="en-US" sz="2800" dirty="0">
                <a:solidFill>
                  <a:schemeClr val="accent1"/>
                </a:solidFill>
                <a:cs typeface="+mn-ea"/>
                <a:sym typeface="+mn-lt"/>
              </a:rPr>
              <a:t>能力评估</a:t>
            </a:r>
            <a:br>
              <a:rPr lang="zh-CN" altLang="en-US" sz="2800" dirty="0">
                <a:solidFill>
                  <a:schemeClr val="accent1"/>
                </a:solidFill>
                <a:cs typeface="+mn-ea"/>
                <a:sym typeface="+mn-lt"/>
              </a:rPr>
            </a:br>
            <a:endParaRPr lang="zh-CN" altLang="en-US" sz="2400" spc="300" dirty="0">
              <a:solidFill>
                <a:schemeClr val="accent1"/>
              </a:solidFill>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2.1</a:t>
            </a:r>
            <a:r>
              <a:rPr lang="zh-CN" altLang="en-US" sz="4000" dirty="0">
                <a:solidFill>
                  <a:schemeClr val="accent1"/>
                </a:solidFill>
                <a:cs typeface="+mn-ea"/>
              </a:rPr>
              <a:t> 垂直领域评测基准简介</a:t>
            </a:r>
            <a:endParaRPr lang="zh-CN" altLang="zh-CN" sz="4000" dirty="0">
              <a:solidFill>
                <a:schemeClr val="accent1"/>
              </a:solidFill>
              <a:cs typeface="+mn-ea"/>
            </a:endParaRPr>
          </a:p>
        </p:txBody>
      </p:sp>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rPr>
            </a:b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5" name="内容占位符 14"/>
          <p:cNvSpPr>
            <a:spLocks noGrp="1"/>
          </p:cNvSpPr>
          <p:nvPr>
            <p:ph idx="1"/>
          </p:nvPr>
        </p:nvSpPr>
        <p:spPr>
          <a:xfrm>
            <a:off x="572877" y="1288973"/>
            <a:ext cx="11071951" cy="5431567"/>
          </a:xfrm>
        </p:spPr>
        <p:txBody>
          <a:bodyPr>
            <a:normAutofit/>
          </a:bodyPr>
          <a:lstStyle/>
          <a:p>
            <a:pPr indent="200025" algn="just"/>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金融领域</a:t>
            </a:r>
            <a:r>
              <a:rPr lang="zh-CN" altLang="en-US"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00025" algn="just"/>
            <a:endParaRPr lang="en-US" altLang="zh-CN" sz="1800" dirty="0">
              <a:solidFill>
                <a:srgbClr val="000000"/>
              </a:solidFill>
              <a:cs typeface="宋体" panose="02010600030101010101" pitchFamily="2" charset="-122"/>
            </a:endParaRPr>
          </a:p>
          <a:p>
            <a:pPr indent="200025"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FLUE </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00025" algn="just"/>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FLUE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基准评估金融文本情感分析、金融新闻标题分类、命名实体识别、结构边界检测和问答</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项任务。</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00025" algn="just"/>
            <a:endPar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00025"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FLARE</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00025" algn="just"/>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PIXIU</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框架包括开源金融大模型</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FinMA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和评估基准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FLARE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FLARE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个任务和</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个数据集，在</a:t>
            </a:r>
            <a:r>
              <a:rPr lang="zh-CN" altLang="en-US"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基础</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任务上增加了经济预测任务。参测模型有领域模型</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FinMA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BloombergGPT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和包括</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GPT4 ChatGPT</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在内的通用模型，</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FinMA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在大多数的任务中表现超过了其他模型，但遇到推理和数学任务时，</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FinMA</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表现弱于其他模型，在预测任务中，表现稍强其他模型，经微调后性能有所提升</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00025" algn="just"/>
            <a:endPar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indent="200025" algn="just"/>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BBT-Fin</a:t>
            </a:r>
            <a:r>
              <a:rPr lang="zh-CN" altLang="en-US"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b="1" dirty="0">
              <a:solidFill>
                <a:srgbClr val="000000"/>
              </a:solidFill>
              <a:cs typeface="Times New Roman" panose="02020603050405020304" pitchFamily="18" charset="0"/>
            </a:endParaRPr>
          </a:p>
          <a:p>
            <a:pPr indent="200025" algn="just"/>
            <a:r>
              <a:rPr lang="zh-CN" altLang="zh-CN" sz="1800" dirty="0">
                <a:solidFill>
                  <a:srgbClr val="000000"/>
                </a:solidFill>
                <a:effectLst/>
                <a:ea typeface="Times New Roman" panose="02020603050405020304" pitchFamily="18" charset="0"/>
                <a:cs typeface="Times New Roman" panose="02020603050405020304" pitchFamily="18" charset="0"/>
              </a:rPr>
              <a:t> </a:t>
            </a:r>
            <a:r>
              <a:rPr lang="en-US" altLang="zh-CN" sz="1800" dirty="0">
                <a:solidFill>
                  <a:srgbClr val="000000"/>
                </a:solidFill>
                <a:effectLst/>
                <a:ea typeface="Times New Roman" panose="02020603050405020304" pitchFamily="18" charset="0"/>
                <a:cs typeface="Times New Roman" panose="02020603050405020304" pitchFamily="18" charset="0"/>
              </a:rPr>
              <a:t>Lu et al. (2023)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构建了适用于中国经济领域大模型的综合框架</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BBT-Fin</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。该框架包括基于</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模型的预训练语言模型</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BBT-FinT5</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，含</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300KG</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生文本语料的</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BBT-</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FinCorpus</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语料库，以及适用于中国金融领域的自然语言理解与生成评估基准</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BBT-CFLEB</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个理解与生成任务。</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2.1</a:t>
            </a:r>
            <a:r>
              <a:rPr lang="zh-CN" altLang="en-US" sz="4000" dirty="0">
                <a:solidFill>
                  <a:schemeClr val="accent1"/>
                </a:solidFill>
                <a:cs typeface="+mn-ea"/>
              </a:rPr>
              <a:t> 垂直领域评测基准简介</a:t>
            </a:r>
            <a:endParaRPr lang="zh-CN" altLang="zh-CN" sz="4000" dirty="0">
              <a:solidFill>
                <a:schemeClr val="accent1"/>
              </a:solidFill>
              <a:cs typeface="+mn-ea"/>
            </a:endParaRPr>
          </a:p>
        </p:txBody>
      </p:sp>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rPr>
            </a:b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5" name="内容占位符 14"/>
          <p:cNvSpPr>
            <a:spLocks noGrp="1"/>
          </p:cNvSpPr>
          <p:nvPr>
            <p:ph idx="1"/>
          </p:nvPr>
        </p:nvSpPr>
        <p:spPr>
          <a:xfrm>
            <a:off x="572877" y="1288973"/>
            <a:ext cx="11071951" cy="5431567"/>
          </a:xfrm>
        </p:spPr>
        <p:txBody>
          <a:bodyPr>
            <a:normAutofit/>
          </a:bodyPr>
          <a:lstStyle/>
          <a:p>
            <a:endParaRPr lang="en-US" altLang="zh-CN" sz="1800" kern="0" dirty="0">
              <a:solidFill>
                <a:srgbClr val="000000"/>
              </a:solidFill>
              <a:cs typeface="Times New Roman" panose="02020603050405020304" pitchFamily="18" charset="0"/>
            </a:endParaRPr>
          </a:p>
          <a:p>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solidFill>
                <a:srgbClr val="000000"/>
              </a:solidFill>
              <a:cs typeface="Times New Roman" panose="02020603050405020304" pitchFamily="18" charset="0"/>
            </a:endParaRPr>
          </a:p>
          <a:p>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独立式              </a:t>
            </a:r>
            <a:r>
              <a:rPr lang="en-US" altLang="zh-CN" sz="2400" b="1"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VS </a:t>
            </a:r>
            <a:r>
              <a:rPr lang="zh-CN" altLang="en-US" sz="2400" b="1" kern="0" dirty="0">
                <a:solidFill>
                  <a:srgbClr val="000000"/>
                </a:solidFill>
                <a:cs typeface="Times New Roman" panose="02020603050405020304" pitchFamily="18" charset="0"/>
              </a:rPr>
              <a:t>        打包式</a:t>
            </a:r>
            <a:endParaRPr lang="en-US" altLang="zh-CN" sz="2400" b="1" kern="0" dirty="0">
              <a:solidFill>
                <a:srgbClr val="000000"/>
              </a:solidFill>
              <a:cs typeface="Times New Roman" panose="02020603050405020304" pitchFamily="18" charset="0"/>
            </a:endParaRPr>
          </a:p>
          <a:p>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法律、医学、</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计算机</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（金融</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solidFill>
                  <a:srgbClr val="000000"/>
                </a:solidFill>
                <a:cs typeface="Times New Roman" panose="02020603050405020304" pitchFamily="18" charset="0"/>
              </a:rPr>
              <a:t>     </a:t>
            </a:r>
            <a:endParaRPr lang="en-US" altLang="zh-CN" sz="1800" kern="0" dirty="0">
              <a:solidFill>
                <a:srgbClr val="000000"/>
              </a:solidFill>
              <a:cs typeface="Times New Roman" panose="02020603050405020304" pitchFamily="18" charset="0"/>
            </a:endParaRPr>
          </a:p>
          <a:p>
            <a:r>
              <a:rPr lang="en-US" altLang="zh-CN" sz="1800" kern="0" dirty="0">
                <a:solidFill>
                  <a:srgbClr val="000000"/>
                </a:solidFill>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独立式的优势在于站在第三方的角度构建评估基准更为客观，但局限性在于，大模型的</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训练数据不同，</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优劣势不同，评测基准中的评测数据、方法可能无法充分展现参测模型的性能。</a:t>
            </a:r>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与之相反，“打包式”的好处在于因更加了解模型的训练数据</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、参数和方法</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，在后期评估实验中则能更加精准地评估模型性能，避免数据污染、过拟合情况的发生</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但存在主观评价</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风险，导致客观性不足。</a:t>
            </a:r>
            <a:endPar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solidFill>
                  <a:srgbClr val="000000"/>
                </a:solidFill>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这两种范式为未来评估模型落地效果提供了启示，需要考虑如何兼顾客观性和精准性。</a:t>
            </a:r>
            <a:r>
              <a:rPr lang="zh-CN" altLang="zh-CN" sz="1000" dirty="0">
                <a:effectLst/>
              </a:rPr>
              <a:t> </a:t>
            </a:r>
            <a:endParaRPr kumimoji="1" lang="zh-CN" alt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2.2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垂直领域评测基准构建流程</a:t>
            </a:r>
            <a:endParaRPr lang="zh-CN" altLang="en-US" dirty="0"/>
          </a:p>
        </p:txBody>
      </p:sp>
      <p:sp>
        <p:nvSpPr>
          <p:cNvPr id="5" name="内容占位符 4"/>
          <p:cNvSpPr>
            <a:spLocks noGrp="1"/>
          </p:cNvSpPr>
          <p:nvPr>
            <p:ph idx="1"/>
          </p:nvPr>
        </p:nvSpPr>
        <p:spPr>
          <a:xfrm>
            <a:off x="597877" y="1742606"/>
            <a:ext cx="11412737" cy="4448873"/>
          </a:xfrm>
        </p:spPr>
        <p:txBody>
          <a:bodyPr>
            <a:normAutofit/>
          </a:bodyPr>
          <a:lstStyle/>
          <a:p>
            <a:pPr marL="228600" algn="just"/>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评测基准构建流程分为明确大模型评测任务、构建基准数据集、执行评测、评测结果分析、模型优化五个主要环节。</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endParaRPr lang="en-US" altLang="zh-CN" sz="1800" dirty="0">
              <a:cs typeface="Times New Roman" panose="02020603050405020304" pitchFamily="18" charset="0"/>
            </a:endParaRPr>
          </a:p>
          <a:p>
            <a:pPr indent="228600" algn="just"/>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）明确大模型评测任务</a:t>
            </a:r>
            <a:endParaRPr lang="zh-CN" altLang="zh-CN" sz="2400" b="1" dirty="0">
              <a:effectLst/>
              <a:latin typeface="宋体" panose="02010600030101010101" pitchFamily="2" charset="-122"/>
              <a:ea typeface="宋体" panose="02010600030101010101" pitchFamily="2" charset="-122"/>
              <a:cs typeface="宋体" panose="02010600030101010101" pitchFamily="2" charset="-122"/>
            </a:endParaRPr>
          </a:p>
          <a:p>
            <a:pPr indent="266700" algn="just"/>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任务类型识别是大模型评测的第一步，也是整个评测过程的关键环节。其目的是要明确对大语言模型的哪些方面进行评测，并据此设定任务类型，选择适当的评测方法和评测指标。垂直领域既有通用的理解与生成任务，又会根据领域特点和实际需求设定评测任务。例如，医学领域需要模型具有丰富且准确的</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医学基础知识、临床应用能力、安全规范、预测等方面的能力，评测模型在真实医疗复杂情境中的整体性能。法律领域重视模型的法律知识和推理能力等。</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228600" algn="just"/>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2.2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垂直领域评测基准构建流程</a:t>
            </a:r>
            <a:endParaRPr lang="zh-CN" altLang="en-US" dirty="0"/>
          </a:p>
        </p:txBody>
      </p:sp>
      <p:sp>
        <p:nvSpPr>
          <p:cNvPr id="5" name="内容占位符 4"/>
          <p:cNvSpPr>
            <a:spLocks noGrp="1"/>
          </p:cNvSpPr>
          <p:nvPr>
            <p:ph idx="1"/>
          </p:nvPr>
        </p:nvSpPr>
        <p:spPr>
          <a:xfrm>
            <a:off x="597877" y="1742606"/>
            <a:ext cx="11412737" cy="4448873"/>
          </a:xfrm>
        </p:spPr>
        <p:txBody>
          <a:bodyPr>
            <a:normAutofit/>
          </a:bodyPr>
          <a:lstStyle/>
          <a:p>
            <a:pPr indent="266700" algn="just"/>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）构建基准数据集</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基准数据集是评测模型表现的核心标准。基于评测任务，构建合适的基准数据集，确保数据集具有足够的代表性和多样性，以全面反映参测模型在指定任务中的表现。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数据集构建方法多样，主要</a:t>
            </a:r>
            <a:r>
              <a:rPr lang="zh-CN" altLang="zh-CN" sz="1800" dirty="0">
                <a:solidFill>
                  <a:srgbClr val="000000"/>
                </a:solidFill>
                <a:cs typeface="Times New Roman" panose="02020603050405020304" pitchFamily="18" charset="0"/>
              </a:rPr>
              <a:t>有公开数据集</a:t>
            </a:r>
            <a:r>
              <a:rPr lang="zh-CN" altLang="en-US" sz="1800" dirty="0">
                <a:solidFill>
                  <a:srgbClr val="000000"/>
                </a:solidFill>
                <a:cs typeface="Times New Roman" panose="02020603050405020304" pitchFamily="18" charset="0"/>
              </a:rPr>
              <a:t>、</a:t>
            </a:r>
            <a:r>
              <a:rPr lang="zh-CN" altLang="zh-CN" sz="1800" dirty="0">
                <a:solidFill>
                  <a:srgbClr val="000000"/>
                </a:solidFill>
                <a:cs typeface="Times New Roman" panose="02020603050405020304" pitchFamily="18" charset="0"/>
              </a:rPr>
              <a:t>人工</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标注数据集、合成数据等。</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公开数据集是构建基准数据集最为常见的方法，广泛应用于各类评测实验中。此类数据集易于获取，成本较低，可以快速用于模型评测，但由于数据容易获得，极有可能成为模型的训练数据，存在评测数据被污染的风险，导致评测结果不无法反映模型的真实性能。</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人工标注数据集通常是是由领域专家或众包人员手动创建的数据集，通常具有较高的准确性和一致性，数据质量较高。但构建成本高，不适合大规模评测数据集的构建。</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9370" indent="18923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合成数据为</a:t>
            </a:r>
            <a:r>
              <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通过模型生成的数据，不是直接从现实世界中获取的数据。该方法可以在低资源数据的情况下使用，</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生成速度快、成本低。但受到生成模型自身条件的制约，存在多样性不足的缺陷。</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228600" algn="just"/>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2.2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垂直领域评测基准构建流程</a:t>
            </a:r>
            <a:endParaRPr lang="zh-CN" altLang="en-US" dirty="0"/>
          </a:p>
        </p:txBody>
      </p:sp>
      <p:sp>
        <p:nvSpPr>
          <p:cNvPr id="5" name="内容占位符 4"/>
          <p:cNvSpPr>
            <a:spLocks noGrp="1"/>
          </p:cNvSpPr>
          <p:nvPr>
            <p:ph idx="1"/>
          </p:nvPr>
        </p:nvSpPr>
        <p:spPr>
          <a:xfrm>
            <a:off x="597877" y="1742606"/>
            <a:ext cx="11412737" cy="4448873"/>
          </a:xfrm>
        </p:spPr>
        <p:txBody>
          <a:bodyPr>
            <a:normAutofit/>
          </a:bodyPr>
          <a:lstStyle/>
          <a:p>
            <a:pPr indent="228600" algn="just"/>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）执行评测</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indent="2667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大语言模型首先根据评测任务选择人工评测或自动评测指标，如分类任务选择精确率、召回率、求和平均值；文本生成任务选择</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bleu</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rouge</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指标。其次选择参测模型，设定基线。模型按照领域分为通用模型和领域模型；按照开源方式分为开源模型和闭源模型；按照模型参数划分为大模型和小模型。评估模型的垂直领域处理能力时，往往选择不同参数的领域模型及其对应的基座模型，这样能够有效对比出垂直领域模型性能的优劣。最后，配置环境。确保评测硬件资源充足，如足够的</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GPU</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内存等；安装所需的库和框架，如</a:t>
            </a:r>
            <a:r>
              <a:rPr lang="en-US" altLang="zh-CN" sz="18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PyTorch</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TensorFlow</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等，保证版本兼容性；使用选定的评测数据集来测试模型。</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）评测结果分析</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该步骤对模型输出结果进行分析，总体从量化指标和质性分析两个维度展开。量化指标包括但不限于准确率、精确率、召回率、</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F1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BLEU</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ROUGE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分等，根据各指标得分，依次对比分词领域模型及其他模型在特定任务中的表现，使用量化指标的评定方式是目前进行大语言模型评价的普遍做法。质性分析高度依赖专业知识，由专业人士比对模型的输出结果，提炼出能够反映模型性能差异规律的实例进行详细分析。</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228600" algn="just"/>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2.2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垂直领域评测基准构建流程</a:t>
            </a:r>
            <a:endParaRPr lang="zh-CN" altLang="en-US" dirty="0"/>
          </a:p>
        </p:txBody>
      </p:sp>
      <p:sp>
        <p:nvSpPr>
          <p:cNvPr id="5" name="内容占位符 4"/>
          <p:cNvSpPr>
            <a:spLocks noGrp="1"/>
          </p:cNvSpPr>
          <p:nvPr>
            <p:ph idx="1"/>
          </p:nvPr>
        </p:nvSpPr>
        <p:spPr>
          <a:xfrm>
            <a:off x="597877" y="1742606"/>
            <a:ext cx="11412737" cy="4448873"/>
          </a:xfrm>
        </p:spPr>
        <p:txBody>
          <a:bodyPr>
            <a:normAutofit/>
          </a:bodyPr>
          <a:lstStyle/>
          <a:p>
            <a:pPr indent="228600" algn="just"/>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）模型优化</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indent="228600" algn="just"/>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优化模型是评测研究的核心目标之一。基于评测结果，</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优化</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在特定领域或任务中的能力。数据增强、架构调整、超参数调优等是当前主流的模型优化方法。数据在构建大模型的过程中发挥着根本性作用，数据的质量、数量、多样性均对模型产生巨大影响。通过构建更多的相关数据来改善模型的学习能力，包括对现有数据进行变换、合成新样本或采集额外的真实数据，进而提高模型的泛化能力。通过调整模型架构也是提高模型性能的方法之一，增加或减少网络层数、更改层类型、调整神经元数量或采用更先进的架构设计等方法来提高模型性能。</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Guan et al. (2019)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Yi et al.(2023)</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通过调整神经元，对大模型的安全性进行攻击，发现了模型在与人类价值观对齐时的安全漏洞，进而找到提高大模型安全机制的方法。该方法通过对神经元进行调整有效提高了模型性能，避免了对超大</a:t>
            </a:r>
            <a:r>
              <a:rPr lang="zh-CN" altLang="en-US" sz="1800" dirty="0">
                <a:solidFill>
                  <a:srgbClr val="000000"/>
                </a:solidFill>
                <a:cs typeface="Times New Roman" panose="02020603050405020304" pitchFamily="18" charset="0"/>
              </a:rPr>
              <a:t>规模</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1800" dirty="0">
                <a:solidFill>
                  <a:srgbClr val="000000"/>
                </a:solidFill>
                <a:cs typeface="Times New Roman" panose="02020603050405020304" pitchFamily="18" charset="0"/>
              </a:rPr>
              <a:t>的</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依赖。</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228600" algn="just"/>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455920" y="4032572"/>
            <a:ext cx="6009640" cy="28254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03</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497205"/>
            <a:ext cx="6527188" cy="1446550"/>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大语言模型古籍处理能力自动评估</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3.1 </a:t>
            </a:r>
            <a:r>
              <a:rPr lang="zh-CN" altLang="en-US" sz="3600" dirty="0">
                <a:solidFill>
                  <a:srgbClr val="006457"/>
                </a:solidFill>
                <a:cs typeface="+mn-ea"/>
              </a:rPr>
              <a:t>大模型古籍处理能力评测基准</a:t>
            </a:r>
            <a:endParaRPr lang="zh-CN" altLang="en-US" sz="3600" dirty="0">
              <a:solidFill>
                <a:srgbClr val="006457"/>
              </a:solidFill>
              <a:cs typeface="+mn-ea"/>
            </a:endParaRPr>
          </a:p>
        </p:txBody>
      </p:sp>
      <p:graphicFrame>
        <p:nvGraphicFramePr>
          <p:cNvPr id="6" name="内容占位符 5"/>
          <p:cNvGraphicFramePr>
            <a:graphicFrameLocks noGrp="1"/>
          </p:cNvGraphicFramePr>
          <p:nvPr>
            <p:ph idx="1"/>
          </p:nvPr>
        </p:nvGraphicFramePr>
        <p:xfrm>
          <a:off x="1919632" y="1869969"/>
          <a:ext cx="8352736" cy="4540943"/>
        </p:xfrm>
        <a:graphic>
          <a:graphicData uri="http://schemas.openxmlformats.org/drawingml/2006/table">
            <a:tbl>
              <a:tblPr firstRow="1" firstCol="1" bandRow="1">
                <a:tableStyleId>{912C8C85-51F0-491E-9774-3900AFEF0FD7}</a:tableStyleId>
              </a:tblPr>
              <a:tblGrid>
                <a:gridCol w="1975648"/>
                <a:gridCol w="2125696"/>
                <a:gridCol w="2125696"/>
                <a:gridCol w="2125696"/>
              </a:tblGrid>
              <a:tr h="412813">
                <a:tc>
                  <a:txBody>
                    <a:bodyPr/>
                    <a:lstStyle/>
                    <a:p>
                      <a:pPr algn="ctr">
                        <a:lnSpc>
                          <a:spcPct val="125000"/>
                        </a:lnSpc>
                      </a:pPr>
                      <a:r>
                        <a:rPr lang="zh-CN" sz="1400" kern="100" dirty="0">
                          <a:effectLst/>
                        </a:rPr>
                        <a:t>任务类别</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68358"/>
                    </a:solidFill>
                  </a:tcPr>
                </a:tc>
                <a:tc>
                  <a:txBody>
                    <a:bodyPr/>
                    <a:lstStyle/>
                    <a:p>
                      <a:pPr algn="ctr" latinLnBrk="1">
                        <a:lnSpc>
                          <a:spcPct val="125000"/>
                        </a:lnSpc>
                      </a:pPr>
                      <a:r>
                        <a:rPr lang="zh-CN" sz="1400" kern="100" dirty="0">
                          <a:effectLst/>
                        </a:rPr>
                        <a:t>任务名称</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68358"/>
                    </a:solidFill>
                  </a:tcPr>
                </a:tc>
                <a:tc>
                  <a:txBody>
                    <a:bodyPr/>
                    <a:lstStyle/>
                    <a:p>
                      <a:pPr algn="ctr" latinLnBrk="1">
                        <a:lnSpc>
                          <a:spcPct val="125000"/>
                        </a:lnSpc>
                      </a:pPr>
                      <a:r>
                        <a:rPr lang="zh-CN" sz="1400" kern="100" dirty="0">
                          <a:effectLst/>
                        </a:rPr>
                        <a:t>评测指标</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68358"/>
                    </a:solidFill>
                  </a:tcPr>
                </a:tc>
                <a:tc>
                  <a:txBody>
                    <a:bodyPr/>
                    <a:lstStyle/>
                    <a:p>
                      <a:pPr algn="ctr" latinLnBrk="1">
                        <a:lnSpc>
                          <a:spcPct val="125000"/>
                        </a:lnSpc>
                      </a:pPr>
                      <a:r>
                        <a:rPr lang="zh-CN" altLang="en-US" sz="1400" kern="100" dirty="0">
                          <a:effectLst/>
                        </a:rPr>
                        <a:t>数据集来源</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rgbClr val="068358"/>
                    </a:solidFill>
                  </a:tcPr>
                </a:tc>
              </a:tr>
              <a:tr h="412813">
                <a:tc rowSpan="7">
                  <a:txBody>
                    <a:bodyPr/>
                    <a:lstStyle/>
                    <a:p>
                      <a:pPr algn="ctr" latinLnBrk="1">
                        <a:lnSpc>
                          <a:spcPct val="125000"/>
                        </a:lnSpc>
                      </a:pPr>
                      <a:r>
                        <a:rPr lang="zh-CN" sz="1400" b="1" kern="100" dirty="0">
                          <a:effectLst/>
                        </a:rPr>
                        <a:t>自然语言理解</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zh-CN" sz="1400" kern="100" dirty="0">
                          <a:effectLst/>
                        </a:rPr>
                        <a:t>断句</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rowSpan="10">
                  <a:txBody>
                    <a:bodyPr/>
                    <a:lstStyle/>
                    <a:p>
                      <a:pPr algn="ctr" latinLnBrk="1">
                        <a:lnSpc>
                          <a:spcPct val="125000"/>
                        </a:lnSpc>
                      </a:pPr>
                      <a:r>
                        <a:rPr lang="zh-CN" altLang="en-US" sz="1400" kern="100" dirty="0">
                          <a:effectLst/>
                        </a:rPr>
                        <a:t>团队前期古文智能处理研究中所构建的语料库；南京师范大学语言科技研究所标注的</a:t>
                      </a:r>
                      <a:r>
                        <a:rPr lang="en-US" altLang="zh-CN" sz="1400" kern="100" dirty="0">
                          <a:effectLst/>
                        </a:rPr>
                        <a:t>25</a:t>
                      </a:r>
                      <a:r>
                        <a:rPr lang="zh-CN" altLang="en-US" sz="1400" kern="100" dirty="0">
                          <a:effectLst/>
                        </a:rPr>
                        <a:t>本先秦典籍语料等。</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r>
              <a:tr h="412813">
                <a:tc vMerge="1">
                  <a:tcPr/>
                </a:tc>
                <a:tc>
                  <a:txBody>
                    <a:bodyPr/>
                    <a:lstStyle/>
                    <a:p>
                      <a:pPr algn="ctr" latinLnBrk="1">
                        <a:lnSpc>
                          <a:spcPct val="125000"/>
                        </a:lnSpc>
                      </a:pPr>
                      <a:r>
                        <a:rPr lang="zh-CN" sz="1400" kern="100" dirty="0">
                          <a:effectLst/>
                        </a:rPr>
                        <a:t>标点</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a:effectLst/>
                        </a:rPr>
                        <a:t>分词</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dirty="0">
                          <a:effectLst/>
                        </a:rPr>
                        <a:t>词性标注</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a:effectLst/>
                        </a:rPr>
                        <a:t>命名实体识别</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a:effectLst/>
                        </a:rPr>
                        <a:t>关系抽取</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a:effectLst/>
                        </a:rPr>
                        <a:t>文本匹配</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F1-score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rowSpan="2">
                  <a:txBody>
                    <a:bodyPr/>
                    <a:lstStyle/>
                    <a:p>
                      <a:pPr algn="ctr" latinLnBrk="1">
                        <a:lnSpc>
                          <a:spcPct val="125000"/>
                        </a:lnSpc>
                      </a:pPr>
                      <a:r>
                        <a:rPr lang="zh-CN" sz="1400" b="1" kern="100" dirty="0">
                          <a:effectLst/>
                        </a:rPr>
                        <a:t>自然语言生成</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zh-CN" sz="1400" kern="100">
                          <a:effectLst/>
                        </a:rPr>
                        <a:t>文本翻译</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err="1">
                          <a:effectLst/>
                        </a:rPr>
                        <a:t>BLEU,chrF</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vMerge="1">
                  <a:tcPr/>
                </a:tc>
                <a:tc>
                  <a:txBody>
                    <a:bodyPr/>
                    <a:lstStyle/>
                    <a:p>
                      <a:pPr algn="ctr" latinLnBrk="1">
                        <a:lnSpc>
                          <a:spcPct val="125000"/>
                        </a:lnSpc>
                      </a:pPr>
                      <a:r>
                        <a:rPr lang="zh-CN" sz="1400" kern="100">
                          <a:effectLst/>
                        </a:rPr>
                        <a:t>文本摘要</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ROUGE,BLEU</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r h="412813">
                <a:tc>
                  <a:txBody>
                    <a:bodyPr/>
                    <a:lstStyle/>
                    <a:p>
                      <a:pPr algn="ctr" latinLnBrk="1">
                        <a:lnSpc>
                          <a:spcPct val="125000"/>
                        </a:lnSpc>
                      </a:pPr>
                      <a:r>
                        <a:rPr lang="zh-CN" sz="1400" b="1" kern="100" dirty="0">
                          <a:effectLst/>
                        </a:rPr>
                        <a:t>专业知识</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zh-CN" sz="1400" kern="100">
                          <a:effectLst/>
                        </a:rPr>
                        <a:t>历史常识问答</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ctr" latinLnBrk="1">
                        <a:lnSpc>
                          <a:spcPct val="125000"/>
                        </a:lnSpc>
                      </a:pPr>
                      <a:r>
                        <a:rPr lang="en-US" sz="1400" kern="100" dirty="0">
                          <a:effectLst/>
                        </a:rPr>
                        <a:t>ROUGE,MAUVE</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vMerge="1">
                  <a:tcPr marL="68580" marR="68580" marT="0" marB="0" anchor="ctr"/>
                </a:tc>
              </a:tr>
            </a:tbl>
          </a:graphicData>
        </a:graphic>
      </p:graphicFrame>
      <p:sp>
        <p:nvSpPr>
          <p:cNvPr id="7" name="文本框 6"/>
          <p:cNvSpPr txBox="1"/>
          <p:nvPr/>
        </p:nvSpPr>
        <p:spPr>
          <a:xfrm>
            <a:off x="1096070" y="1153500"/>
            <a:ext cx="9929321" cy="461665"/>
          </a:xfrm>
          <a:prstGeom prst="rect">
            <a:avLst/>
          </a:prstGeom>
          <a:noFill/>
        </p:spPr>
        <p:txBody>
          <a:bodyPr wrap="none" rtlCol="0">
            <a:spAutoFit/>
          </a:bodyPr>
          <a:lstStyle/>
          <a:p>
            <a:pPr marL="342900" indent="-342900" algn="l">
              <a:buFont typeface="Arial" panose="020B0604020202020204" pitchFamily="34" charset="0"/>
              <a:buChar char="•"/>
            </a:pPr>
            <a:r>
              <a:rPr lang="en-US" altLang="zh-CN" sz="2400" b="1" i="1" dirty="0">
                <a:latin typeface="宋体" panose="02010600030101010101" pitchFamily="2" charset="-122"/>
                <a:ea typeface="宋体" panose="02010600030101010101" pitchFamily="2" charset="-122"/>
              </a:rPr>
              <a:t>ACHeval</a:t>
            </a:r>
            <a:r>
              <a:rPr lang="zh-CN" altLang="en-US" sz="2400" dirty="0">
                <a:latin typeface="宋体" panose="02010600030101010101" pitchFamily="2" charset="-122"/>
                <a:ea typeface="宋体" panose="02010600030101010101" pitchFamily="2" charset="-122"/>
              </a:rPr>
              <a:t>：评测任务、评测数据集、评测指标、得分计算方法（均值）</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3.2 </a:t>
            </a:r>
            <a:r>
              <a:rPr lang="zh-CN" altLang="en-US" sz="3600" dirty="0">
                <a:solidFill>
                  <a:srgbClr val="006457"/>
                </a:solidFill>
                <a:cs typeface="+mn-ea"/>
              </a:rPr>
              <a:t>开源大模型能力评估</a:t>
            </a:r>
            <a:endParaRPr lang="zh-CN" altLang="en-US" sz="3600" dirty="0">
              <a:solidFill>
                <a:srgbClr val="006457"/>
              </a:solidFill>
              <a:cs typeface="+mn-ea"/>
            </a:endParaRPr>
          </a:p>
        </p:txBody>
      </p:sp>
      <p:sp>
        <p:nvSpPr>
          <p:cNvPr id="7" name="文本框 6"/>
          <p:cNvSpPr txBox="1"/>
          <p:nvPr/>
        </p:nvSpPr>
        <p:spPr>
          <a:xfrm>
            <a:off x="1183034" y="1279472"/>
            <a:ext cx="9825930" cy="529375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模型的获取与部署</a:t>
            </a:r>
            <a:r>
              <a:rPr lang="zh-CN" altLang="en-US" sz="24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可从</a:t>
            </a:r>
            <a:r>
              <a:rPr lang="en-US" altLang="zh-CN" sz="2000" dirty="0" err="1">
                <a:effectLst/>
                <a:latin typeface="Times New Roman" panose="02020603050405020304" pitchFamily="18" charset="0"/>
                <a:ea typeface="宋体" panose="02010600030101010101" pitchFamily="2" charset="-122"/>
              </a:rPr>
              <a:t>ModelScope</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ffectLst/>
                <a:latin typeface="Times New Roman" panose="02020603050405020304" pitchFamily="18" charset="0"/>
                <a:ea typeface="宋体" panose="02010600030101010101" pitchFamily="2" charset="-122"/>
              </a:rPr>
              <a:t>Hugging Face</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effectLst/>
                <a:latin typeface="Times New Roman" panose="02020603050405020304" pitchFamily="18" charset="0"/>
                <a:ea typeface="宋体" panose="02010600030101010101" pitchFamily="2" charset="-122"/>
              </a:rPr>
              <a:t>GitHub</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等开源服务共享平台上获取</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，参照模型简介页面和</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前面章节</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的内容进行模型的下载与部署。</a:t>
            </a:r>
            <a:endParaRPr lang="en-US" altLang="zh-CN" sz="2000"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评测数据的准备：</a:t>
            </a:r>
            <a:r>
              <a:rPr lang="zh-CN" altLang="en-US" sz="2000" dirty="0">
                <a:latin typeface="宋体" panose="02010600030101010101" pitchFamily="2" charset="-122"/>
                <a:ea typeface="宋体" panose="02010600030101010101" pitchFamily="2" charset="-122"/>
              </a:rPr>
              <a:t>一般将评测数据集处理为</a:t>
            </a:r>
            <a:r>
              <a:rPr lang="en-US" altLang="zh-CN" sz="2000" dirty="0">
                <a:latin typeface="宋体" panose="02010600030101010101" pitchFamily="2" charset="-122"/>
                <a:ea typeface="宋体" panose="02010600030101010101" pitchFamily="2" charset="-122"/>
              </a:rPr>
              <a:t>JSON</a:t>
            </a:r>
            <a:r>
              <a:rPr lang="zh-CN" altLang="en-US" sz="2000" dirty="0">
                <a:latin typeface="宋体" panose="02010600030101010101" pitchFamily="2" charset="-122"/>
                <a:ea typeface="宋体" panose="02010600030101010101" pitchFamily="2" charset="-122"/>
              </a:rPr>
              <a:t>文件格式，包含</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ffectLst/>
                <a:latin typeface="Times New Roman" panose="02020603050405020304" pitchFamily="18" charset="0"/>
                <a:ea typeface="宋体" panose="02010600030101010101" pitchFamily="2" charset="-122"/>
              </a:rPr>
              <a:t>instruction</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ffectLst/>
                <a:latin typeface="Times New Roman" panose="02020603050405020304" pitchFamily="18" charset="0"/>
                <a:ea typeface="宋体" panose="02010600030101010101" pitchFamily="2" charset="-122"/>
              </a:rPr>
              <a:t>input</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effectLst/>
                <a:latin typeface="Times New Roman" panose="02020603050405020304" pitchFamily="18" charset="0"/>
                <a:ea typeface="宋体" panose="02010600030101010101" pitchFamily="2" charset="-122"/>
              </a:rPr>
              <a:t>output</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”字段，以便在评测时直接调用相应字段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。例如，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古籍翻译评测数据</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如下：</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模型调用方法：</a:t>
            </a:r>
            <a:r>
              <a:rPr lang="zh-CN" altLang="en-US" sz="2000" dirty="0">
                <a:latin typeface="宋体" panose="02010600030101010101" pitchFamily="2" charset="-122"/>
                <a:ea typeface="宋体" panose="02010600030101010101" pitchFamily="2" charset="-122"/>
              </a:rPr>
              <a:t>以官方平台的模型调用代码为基准，通过设置循环调用、修改提示模板等引导模型完成相应的任务。</a:t>
            </a:r>
            <a:endParaRPr lang="en-US" altLang="zh-CN" sz="2000" dirty="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3648603" y="3021307"/>
            <a:ext cx="4894793" cy="22672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3.2 </a:t>
            </a:r>
            <a:r>
              <a:rPr lang="zh-CN" altLang="en-US" sz="3600" dirty="0">
                <a:solidFill>
                  <a:srgbClr val="006457"/>
                </a:solidFill>
                <a:cs typeface="+mn-ea"/>
              </a:rPr>
              <a:t>开源大模型能力评估</a:t>
            </a:r>
            <a:endParaRPr lang="zh-CN" altLang="en-US" sz="3600" dirty="0">
              <a:solidFill>
                <a:srgbClr val="006457"/>
              </a:solidFill>
              <a:cs typeface="+mn-ea"/>
            </a:endParaRPr>
          </a:p>
        </p:txBody>
      </p:sp>
      <p:sp>
        <p:nvSpPr>
          <p:cNvPr id="7" name="文本框 6"/>
          <p:cNvSpPr txBox="1"/>
          <p:nvPr/>
        </p:nvSpPr>
        <p:spPr>
          <a:xfrm>
            <a:off x="1462434" y="1262539"/>
            <a:ext cx="10297765"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以</a:t>
            </a:r>
            <a:r>
              <a:rPr lang="en-US" altLang="zh-CN" sz="2400" dirty="0">
                <a:effectLst/>
                <a:latin typeface="Times New Roman" panose="02020603050405020304" pitchFamily="18" charset="0"/>
                <a:ea typeface="宋体" panose="02010600030101010101" pitchFamily="2" charset="-122"/>
              </a:rPr>
              <a:t>Xunzi-Qwen-1.5-14b</a:t>
            </a:r>
            <a:r>
              <a:rPr lang="zh-CN" altLang="en-US" sz="2400" dirty="0">
                <a:latin typeface="Times New Roman" panose="02020603050405020304" pitchFamily="18" charset="0"/>
                <a:ea typeface="宋体" panose="02010600030101010101" pitchFamily="2" charset="-122"/>
              </a:rPr>
              <a:t>在古籍翻译任务上的评测为例</a:t>
            </a:r>
            <a:endParaRPr lang="en-US" altLang="zh-CN" sz="2400" dirty="0">
              <a:latin typeface="Times New Roman" panose="02020603050405020304" pitchFamily="18" charset="0"/>
              <a:ea typeface="宋体" panose="02010600030101010101" pitchFamily="2" charset="-122"/>
            </a:endParaRPr>
          </a:p>
          <a:p>
            <a:pPr marL="342900" indent="-342900">
              <a:buFont typeface="Arial" panose="020B0604020202020204" pitchFamily="34" charset="0"/>
              <a:buChar char="•"/>
            </a:pPr>
            <a:endParaRPr lang="zh-CN" altLang="en-US" sz="2400" b="1" dirty="0">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1"/>
          <a:stretch>
            <a:fillRect/>
          </a:stretch>
        </p:blipFill>
        <p:spPr>
          <a:xfrm>
            <a:off x="597877" y="2202575"/>
            <a:ext cx="4596342" cy="1703350"/>
          </a:xfrm>
          <a:prstGeom prst="rect">
            <a:avLst/>
          </a:prstGeom>
        </p:spPr>
      </p:pic>
      <p:pic>
        <p:nvPicPr>
          <p:cNvPr id="14" name="图片 13"/>
          <p:cNvPicPr>
            <a:picLocks noChangeAspect="1"/>
          </p:cNvPicPr>
          <p:nvPr/>
        </p:nvPicPr>
        <p:blipFill>
          <a:blip r:embed="rId2"/>
          <a:stretch>
            <a:fillRect/>
          </a:stretch>
        </p:blipFill>
        <p:spPr>
          <a:xfrm>
            <a:off x="6096000" y="1793665"/>
            <a:ext cx="4788723" cy="3732163"/>
          </a:xfrm>
          <a:prstGeom prst="rect">
            <a:avLst/>
          </a:prstGeom>
        </p:spPr>
      </p:pic>
      <p:pic>
        <p:nvPicPr>
          <p:cNvPr id="16" name="图片 15"/>
          <p:cNvPicPr>
            <a:picLocks noChangeAspect="1"/>
          </p:cNvPicPr>
          <p:nvPr/>
        </p:nvPicPr>
        <p:blipFill>
          <a:blip r:embed="rId3"/>
          <a:stretch>
            <a:fillRect/>
          </a:stretch>
        </p:blipFill>
        <p:spPr>
          <a:xfrm>
            <a:off x="6095999" y="5540032"/>
            <a:ext cx="4788723" cy="559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01</a:t>
            </a:r>
            <a:endParaRPr kumimoji="0" lang="zh-CN" altLang="en-US"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2172929" y="2505672"/>
            <a:ext cx="656052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solidFill>
                  <a:schemeClr val="accent1"/>
                </a:solidFill>
                <a:cs typeface="+mn-ea"/>
                <a:sym typeface="+mn-lt"/>
              </a:rPr>
              <a:t>大语言模型评测基准简介</a:t>
            </a:r>
            <a:endParaRPr kumimoji="0" lang="zh-CN" altLang="en-US"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3.2 </a:t>
            </a:r>
            <a:r>
              <a:rPr lang="zh-CN" altLang="en-US" sz="3600" dirty="0">
                <a:solidFill>
                  <a:srgbClr val="006457"/>
                </a:solidFill>
                <a:cs typeface="+mn-ea"/>
              </a:rPr>
              <a:t>开源大模型能力评估</a:t>
            </a:r>
            <a:endParaRPr lang="zh-CN" altLang="en-US" sz="3600" dirty="0">
              <a:solidFill>
                <a:srgbClr val="006457"/>
              </a:solidFill>
              <a:cs typeface="+mn-ea"/>
            </a:endParaRPr>
          </a:p>
        </p:txBody>
      </p:sp>
      <p:sp>
        <p:nvSpPr>
          <p:cNvPr id="7" name="文本框 6"/>
          <p:cNvSpPr txBox="1"/>
          <p:nvPr/>
        </p:nvSpPr>
        <p:spPr>
          <a:xfrm>
            <a:off x="1462434" y="1262539"/>
            <a:ext cx="10297765"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以</a:t>
            </a:r>
            <a:r>
              <a:rPr lang="en-US" altLang="zh-CN" sz="2400" dirty="0">
                <a:effectLst/>
                <a:latin typeface="Times New Roman" panose="02020603050405020304" pitchFamily="18" charset="0"/>
                <a:ea typeface="宋体" panose="02010600030101010101" pitchFamily="2" charset="-122"/>
              </a:rPr>
              <a:t>Xunzi-Qwen-1.5-14b</a:t>
            </a:r>
            <a:r>
              <a:rPr lang="zh-CN" altLang="en-US" sz="2400" dirty="0">
                <a:latin typeface="Times New Roman" panose="02020603050405020304" pitchFamily="18" charset="0"/>
                <a:ea typeface="宋体" panose="02010600030101010101" pitchFamily="2" charset="-122"/>
              </a:rPr>
              <a:t>在古籍翻译任务上的评测为例</a:t>
            </a:r>
            <a:endParaRPr lang="en-US" altLang="zh-CN" sz="2400" dirty="0">
              <a:latin typeface="Times New Roman" panose="02020603050405020304" pitchFamily="18" charset="0"/>
              <a:ea typeface="宋体" panose="02010600030101010101" pitchFamily="2" charset="-122"/>
            </a:endParaRPr>
          </a:p>
          <a:p>
            <a:pPr marL="342900" indent="-342900">
              <a:buFont typeface="Arial" panose="020B0604020202020204" pitchFamily="34" charset="0"/>
              <a:buChar char="•"/>
            </a:pPr>
            <a:endParaRPr lang="zh-CN" altLang="en-US" sz="24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880153" y="1829867"/>
            <a:ext cx="4360714" cy="4263809"/>
          </a:xfrm>
          <a:prstGeom prst="rect">
            <a:avLst/>
          </a:prstGeom>
        </p:spPr>
      </p:pic>
      <p:pic>
        <p:nvPicPr>
          <p:cNvPr id="6" name="图片 5"/>
          <p:cNvPicPr>
            <a:picLocks noChangeAspect="1"/>
          </p:cNvPicPr>
          <p:nvPr/>
        </p:nvPicPr>
        <p:blipFill>
          <a:blip r:embed="rId2"/>
          <a:stretch>
            <a:fillRect/>
          </a:stretch>
        </p:blipFill>
        <p:spPr>
          <a:xfrm>
            <a:off x="6214153" y="1829867"/>
            <a:ext cx="4515413" cy="2580236"/>
          </a:xfrm>
          <a:prstGeom prst="rect">
            <a:avLst/>
          </a:prstGeom>
        </p:spPr>
      </p:pic>
      <p:pic>
        <p:nvPicPr>
          <p:cNvPr id="9" name="图片 8"/>
          <p:cNvPicPr>
            <a:picLocks noChangeAspect="1"/>
          </p:cNvPicPr>
          <p:nvPr/>
        </p:nvPicPr>
        <p:blipFill>
          <a:blip r:embed="rId3"/>
          <a:stretch>
            <a:fillRect/>
          </a:stretch>
        </p:blipFill>
        <p:spPr>
          <a:xfrm>
            <a:off x="6214153" y="4478238"/>
            <a:ext cx="4745566" cy="17727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3.2 </a:t>
            </a:r>
            <a:r>
              <a:rPr lang="zh-CN" altLang="en-US" sz="3600" dirty="0">
                <a:solidFill>
                  <a:srgbClr val="006457"/>
                </a:solidFill>
                <a:cs typeface="+mn-ea"/>
              </a:rPr>
              <a:t>开源大模型能力评估</a:t>
            </a:r>
            <a:endParaRPr lang="zh-CN" altLang="en-US" sz="3600" dirty="0">
              <a:solidFill>
                <a:srgbClr val="006457"/>
              </a:solidFill>
              <a:cs typeface="+mn-ea"/>
            </a:endParaRPr>
          </a:p>
        </p:txBody>
      </p:sp>
      <p:sp>
        <p:nvSpPr>
          <p:cNvPr id="7" name="文本框 6"/>
          <p:cNvSpPr txBox="1"/>
          <p:nvPr/>
        </p:nvSpPr>
        <p:spPr>
          <a:xfrm>
            <a:off x="1462434" y="1262539"/>
            <a:ext cx="10297765"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以</a:t>
            </a:r>
            <a:r>
              <a:rPr lang="en-US" altLang="zh-CN" sz="2400" dirty="0">
                <a:effectLst/>
                <a:latin typeface="Times New Roman" panose="02020603050405020304" pitchFamily="18" charset="0"/>
                <a:ea typeface="宋体" panose="02010600030101010101" pitchFamily="2" charset="-122"/>
              </a:rPr>
              <a:t>Xunzi-Qwen-1.5-14b</a:t>
            </a:r>
            <a:r>
              <a:rPr lang="zh-CN" altLang="en-US" sz="2400" dirty="0">
                <a:latin typeface="Times New Roman" panose="02020603050405020304" pitchFamily="18" charset="0"/>
                <a:ea typeface="宋体" panose="02010600030101010101" pitchFamily="2" charset="-122"/>
              </a:rPr>
              <a:t>在古籍翻译任务上的评测为例</a:t>
            </a:r>
            <a:endParaRPr lang="en-US" altLang="zh-CN" sz="2400" dirty="0">
              <a:latin typeface="Times New Roman" panose="02020603050405020304" pitchFamily="18" charset="0"/>
              <a:ea typeface="宋体" panose="02010600030101010101" pitchFamily="2" charset="-122"/>
            </a:endParaRPr>
          </a:p>
          <a:p>
            <a:pPr marL="342900" indent="-342900">
              <a:buFont typeface="Arial" panose="020B0604020202020204" pitchFamily="34" charset="0"/>
              <a:buChar char="•"/>
            </a:pPr>
            <a:endParaRPr lang="zh-CN" altLang="en-US" sz="2400"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rotWithShape="1">
          <a:blip r:embed="rId1"/>
          <a:srcRect l="1" r="528"/>
          <a:stretch>
            <a:fillRect/>
          </a:stretch>
        </p:blipFill>
        <p:spPr>
          <a:xfrm>
            <a:off x="2104230" y="2116527"/>
            <a:ext cx="6171672" cy="2624946"/>
          </a:xfrm>
          <a:prstGeom prst="rect">
            <a:avLst/>
          </a:prstGeom>
        </p:spPr>
      </p:pic>
      <p:sp>
        <p:nvSpPr>
          <p:cNvPr id="10" name="文本框 9"/>
          <p:cNvSpPr txBox="1"/>
          <p:nvPr/>
        </p:nvSpPr>
        <p:spPr>
          <a:xfrm>
            <a:off x="1631767" y="5378714"/>
            <a:ext cx="7368300"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各类指标的介绍与调用方法：</a:t>
            </a:r>
            <a:r>
              <a:rPr lang="en-US" altLang="zh-CN" dirty="0">
                <a:hlinkClick r:id="rId2"/>
              </a:rPr>
              <a:t>https://huggingface.co/evaluate-metric</a:t>
            </a:r>
            <a:r>
              <a:rPr lang="en-US" altLang="zh-CN" dirty="0"/>
              <a:t> </a:t>
            </a:r>
            <a:endParaRPr lang="zh-CN" altLang="en-US" dirty="0"/>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3.3 </a:t>
            </a:r>
            <a:r>
              <a:rPr lang="zh-CN" altLang="en-US" sz="3600" dirty="0">
                <a:solidFill>
                  <a:srgbClr val="006457"/>
                </a:solidFill>
                <a:cs typeface="+mn-ea"/>
              </a:rPr>
              <a:t>闭源大模型能力评估</a:t>
            </a:r>
            <a:endParaRPr lang="zh-CN" altLang="en-US" sz="3600" dirty="0">
              <a:solidFill>
                <a:srgbClr val="006457"/>
              </a:solidFill>
              <a:cs typeface="+mn-ea"/>
            </a:endParaRPr>
          </a:p>
        </p:txBody>
      </p:sp>
      <p:sp>
        <p:nvSpPr>
          <p:cNvPr id="4" name="Rectangle 2"/>
          <p:cNvSpPr>
            <a:spLocks noChangeArrowheads="1"/>
          </p:cNvSpPr>
          <p:nvPr/>
        </p:nvSpPr>
        <p:spPr bwMode="auto">
          <a:xfrm>
            <a:off x="991979" y="1307755"/>
            <a:ext cx="1006790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闭源大模型可在官方页面的对话窗口中使用，也可通过官方提供的</a:t>
            </a:r>
            <a:r>
              <a:rPr kumimoji="0" lang="en-US" altLang="zh-CN" sz="20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API</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接口来调用，通过</a:t>
            </a:r>
            <a:r>
              <a:rPr kumimoji="0" lang="en-US" altLang="zh-CN" sz="20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API</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接口调用模型能够更灵活地适应评测数据的批量处理。本节以文心一言大模型为例介绍闭源大模型的评估流程。</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首先，</a:t>
            </a:r>
            <a:r>
              <a:rPr kumimoji="0" lang="en-US" altLang="zh-CN"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 API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接口的使用需要在百度智能云千帆大模型平台（</a:t>
            </a:r>
            <a:r>
              <a:rPr kumimoji="0" lang="en-US" altLang="zh-CN"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https://qianfan.cloud.baidu.com/</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）获取</a:t>
            </a:r>
            <a:r>
              <a:rPr kumimoji="0" lang="en-US" altLang="zh-CN"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API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密钥，具体步骤如下图所示：登录平台后在左侧导航栏中选择“应用接入”，接着点击“创建应用”，在应用创建页面中填写应用相关信息，勾选接口服务，创建成功后即可获取</a:t>
            </a:r>
            <a:r>
              <a:rPr kumimoji="0" lang="en-US" altLang="zh-CN"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API Key</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及对应的</a:t>
            </a:r>
            <a:r>
              <a:rPr kumimoji="0" lang="en-US" altLang="zh-CN"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Secret Key</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3362" y="3585668"/>
            <a:ext cx="6118226" cy="2705064"/>
          </a:xfrm>
          <a:prstGeom prst="rect">
            <a:avLst/>
          </a:prstGeom>
          <a:noFill/>
          <a:ln>
            <a:noFill/>
          </a:ln>
        </p:spPr>
      </p:pic>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588" y="3585669"/>
            <a:ext cx="5459462" cy="27050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3.3 </a:t>
            </a:r>
            <a:r>
              <a:rPr lang="zh-CN" altLang="en-US" sz="3600" dirty="0">
                <a:solidFill>
                  <a:srgbClr val="006457"/>
                </a:solidFill>
                <a:cs typeface="+mn-ea"/>
              </a:rPr>
              <a:t>闭源大模型能力评估</a:t>
            </a:r>
            <a:endParaRPr lang="zh-CN" altLang="en-US" sz="3600" dirty="0">
              <a:solidFill>
                <a:srgbClr val="006457"/>
              </a:solidFill>
              <a:cs typeface="+mn-ea"/>
            </a:endParaRPr>
          </a:p>
        </p:txBody>
      </p:sp>
      <p:sp>
        <p:nvSpPr>
          <p:cNvPr id="4" name="Rectangle 2"/>
          <p:cNvSpPr>
            <a:spLocks noChangeArrowheads="1"/>
          </p:cNvSpPr>
          <p:nvPr/>
        </p:nvSpPr>
        <p:spPr bwMode="auto">
          <a:xfrm>
            <a:off x="974562" y="1438377"/>
            <a:ext cx="10242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用户可在应用接入页面点击“</a:t>
            </a:r>
            <a:r>
              <a:rPr lang="en-US" altLang="zh-CN" sz="2000" dirty="0">
                <a:effectLst/>
                <a:latin typeface="Times New Roman" panose="02020603050405020304" pitchFamily="18" charset="0"/>
                <a:ea typeface="宋体" panose="02010600030101010101" pitchFamily="2" charset="-122"/>
              </a:rPr>
              <a:t>API</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文档”，在弹窗中点击进入“</a:t>
            </a:r>
            <a:r>
              <a:rPr lang="en-US" altLang="zh-CN" sz="2000" dirty="0">
                <a:effectLst/>
                <a:latin typeface="Times New Roman" panose="02020603050405020304" pitchFamily="18" charset="0"/>
                <a:ea typeface="宋体" panose="02010600030101010101" pitchFamily="2" charset="-122"/>
              </a:rPr>
              <a:t>API</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在线调试平台”，该页面中包含不同模型详细调用代码</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rotWithShape="1">
          <a:blip r:embed="rId1" cstate="print">
            <a:extLst>
              <a:ext uri="{28A0092B-C50C-407E-A947-70E740481C1C}">
                <a14:useLocalDpi xmlns:a14="http://schemas.microsoft.com/office/drawing/2010/main" val="0"/>
              </a:ext>
            </a:extLst>
          </a:blip>
          <a:srcRect l="1357"/>
          <a:stretch>
            <a:fillRect/>
          </a:stretch>
        </p:blipFill>
        <p:spPr bwMode="auto">
          <a:xfrm>
            <a:off x="148863" y="2431139"/>
            <a:ext cx="6086474" cy="3142732"/>
          </a:xfrm>
          <a:prstGeom prst="rect">
            <a:avLst/>
          </a:prstGeom>
          <a:ln>
            <a:noFill/>
          </a:ln>
        </p:spPr>
      </p:pic>
      <p:pic>
        <p:nvPicPr>
          <p:cNvPr id="12" name="图片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9840" y="2434264"/>
            <a:ext cx="5703297" cy="31427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3.3 </a:t>
            </a:r>
            <a:r>
              <a:rPr lang="zh-CN" altLang="en-US" sz="3600" dirty="0">
                <a:solidFill>
                  <a:srgbClr val="006457"/>
                </a:solidFill>
                <a:cs typeface="+mn-ea"/>
              </a:rPr>
              <a:t>闭源大模型能力评估</a:t>
            </a:r>
            <a:endParaRPr lang="zh-CN" altLang="en-US" sz="3600" dirty="0">
              <a:solidFill>
                <a:srgbClr val="006457"/>
              </a:solidFill>
              <a:cs typeface="+mn-ea"/>
            </a:endParaRPr>
          </a:p>
        </p:txBody>
      </p:sp>
      <p:sp>
        <p:nvSpPr>
          <p:cNvPr id="7" name="文本框 6"/>
          <p:cNvSpPr txBox="1"/>
          <p:nvPr/>
        </p:nvSpPr>
        <p:spPr>
          <a:xfrm>
            <a:off x="947117" y="1260851"/>
            <a:ext cx="1029776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ffectLst/>
                <a:latin typeface="Times New Roman" panose="02020603050405020304" pitchFamily="18" charset="0"/>
                <a:ea typeface="宋体" panose="02010600030101010101" pitchFamily="2" charset="-122"/>
              </a:rPr>
              <a:t>以</a:t>
            </a:r>
            <a:r>
              <a:rPr lang="en-US" altLang="zh-CN" sz="2400" dirty="0">
                <a:latin typeface="Times New Roman" panose="02020603050405020304" pitchFamily="18" charset="0"/>
                <a:ea typeface="宋体" panose="02010600030101010101" pitchFamily="2" charset="-122"/>
              </a:rPr>
              <a:t>ERNIE-Bot</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rPr>
              <a:t>ERNIE-3.5-8K</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）在历史常识问答任务上的评测</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为例</a:t>
            </a:r>
            <a:endParaRPr lang="zh-CN" altLang="en-US" sz="2400"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7877" y="1829867"/>
            <a:ext cx="4646580" cy="1418430"/>
          </a:xfrm>
          <a:prstGeom prst="rect">
            <a:avLst/>
          </a:prstGeom>
        </p:spPr>
      </p:pic>
      <p:pic>
        <p:nvPicPr>
          <p:cNvPr id="10" name="图片 9"/>
          <p:cNvPicPr>
            <a:picLocks noChangeAspect="1"/>
          </p:cNvPicPr>
          <p:nvPr/>
        </p:nvPicPr>
        <p:blipFill>
          <a:blip r:embed="rId2"/>
          <a:stretch>
            <a:fillRect/>
          </a:stretch>
        </p:blipFill>
        <p:spPr>
          <a:xfrm>
            <a:off x="5653920" y="1829867"/>
            <a:ext cx="5590962" cy="3636917"/>
          </a:xfrm>
          <a:prstGeom prst="rect">
            <a:avLst/>
          </a:prstGeom>
        </p:spPr>
      </p:pic>
      <p:pic>
        <p:nvPicPr>
          <p:cNvPr id="12" name="图片 11"/>
          <p:cNvPicPr>
            <a:picLocks noChangeAspect="1"/>
          </p:cNvPicPr>
          <p:nvPr/>
        </p:nvPicPr>
        <p:blipFill>
          <a:blip r:embed="rId3"/>
          <a:stretch>
            <a:fillRect/>
          </a:stretch>
        </p:blipFill>
        <p:spPr>
          <a:xfrm>
            <a:off x="530205" y="3510912"/>
            <a:ext cx="4648313" cy="19338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3.3 </a:t>
            </a:r>
            <a:r>
              <a:rPr lang="zh-CN" altLang="en-US" sz="3600" dirty="0">
                <a:solidFill>
                  <a:srgbClr val="006457"/>
                </a:solidFill>
                <a:cs typeface="+mn-ea"/>
              </a:rPr>
              <a:t>闭源大模型能力评估</a:t>
            </a:r>
            <a:endParaRPr lang="zh-CN" altLang="en-US" sz="3600" dirty="0">
              <a:solidFill>
                <a:srgbClr val="006457"/>
              </a:solidFill>
              <a:cs typeface="+mn-ea"/>
            </a:endParaRPr>
          </a:p>
        </p:txBody>
      </p:sp>
      <p:sp>
        <p:nvSpPr>
          <p:cNvPr id="7" name="文本框 6"/>
          <p:cNvSpPr txBox="1"/>
          <p:nvPr/>
        </p:nvSpPr>
        <p:spPr>
          <a:xfrm>
            <a:off x="947117" y="1260851"/>
            <a:ext cx="1029776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ffectLst/>
                <a:latin typeface="Times New Roman" panose="02020603050405020304" pitchFamily="18" charset="0"/>
                <a:ea typeface="宋体" panose="02010600030101010101" pitchFamily="2" charset="-122"/>
              </a:rPr>
              <a:t>以</a:t>
            </a:r>
            <a:r>
              <a:rPr lang="en-US" altLang="zh-CN" sz="2400" dirty="0">
                <a:latin typeface="Times New Roman" panose="02020603050405020304" pitchFamily="18" charset="0"/>
                <a:ea typeface="宋体" panose="02010600030101010101" pitchFamily="2" charset="-122"/>
              </a:rPr>
              <a:t>ERNIE-Bot</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rPr>
              <a:t>ERNIE-3.5-8K</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）在历史常识问答任务上的评测</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为例</a:t>
            </a:r>
            <a:endParaRPr lang="zh-CN" altLang="en-US" sz="24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947117" y="1862524"/>
            <a:ext cx="5087597" cy="4163241"/>
          </a:xfrm>
          <a:prstGeom prst="rect">
            <a:avLst/>
          </a:prstGeom>
        </p:spPr>
      </p:pic>
      <p:pic>
        <p:nvPicPr>
          <p:cNvPr id="8" name="图片 7"/>
          <p:cNvPicPr>
            <a:picLocks noChangeAspect="1"/>
          </p:cNvPicPr>
          <p:nvPr/>
        </p:nvPicPr>
        <p:blipFill>
          <a:blip r:embed="rId2"/>
          <a:stretch>
            <a:fillRect/>
          </a:stretch>
        </p:blipFill>
        <p:spPr>
          <a:xfrm>
            <a:off x="6397593" y="2253962"/>
            <a:ext cx="5129491" cy="2350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3.4 </a:t>
            </a:r>
            <a:r>
              <a:rPr lang="zh-CN" altLang="en-US" sz="3600" dirty="0">
                <a:solidFill>
                  <a:srgbClr val="006457"/>
                </a:solidFill>
                <a:cs typeface="+mn-ea"/>
              </a:rPr>
              <a:t>大模型古籍处理能力评估简报</a:t>
            </a:r>
            <a:endParaRPr lang="zh-CN" altLang="en-US" sz="3600" dirty="0">
              <a:solidFill>
                <a:srgbClr val="006457"/>
              </a:solidFill>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7209" y="1468180"/>
            <a:ext cx="8917577" cy="5389819"/>
          </a:xfrm>
          <a:prstGeom prst="rect">
            <a:avLst/>
          </a:prstGeom>
        </p:spPr>
      </p:pic>
      <p:sp>
        <p:nvSpPr>
          <p:cNvPr id="10" name="文本框 9"/>
          <p:cNvSpPr txBox="1"/>
          <p:nvPr/>
        </p:nvSpPr>
        <p:spPr>
          <a:xfrm>
            <a:off x="947116" y="1237348"/>
            <a:ext cx="1029776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ffectLst/>
                <a:latin typeface="Times New Roman" panose="02020603050405020304" pitchFamily="18" charset="0"/>
                <a:ea typeface="宋体" panose="02010600030101010101" pitchFamily="2" charset="-122"/>
              </a:rPr>
              <a:t>大语言模型在各古籍处理任务上的评测得分</a:t>
            </a:r>
            <a:endParaRPr lang="zh-CN" altLang="en-US" sz="24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3.4 </a:t>
            </a:r>
            <a:r>
              <a:rPr lang="zh-CN" altLang="en-US" sz="3600" dirty="0">
                <a:solidFill>
                  <a:srgbClr val="006457"/>
                </a:solidFill>
                <a:cs typeface="+mn-ea"/>
              </a:rPr>
              <a:t>大模型古籍处理能力评估简报</a:t>
            </a:r>
            <a:endParaRPr lang="zh-CN" altLang="en-US" sz="3600" dirty="0">
              <a:solidFill>
                <a:srgbClr val="006457"/>
              </a:solidFill>
              <a:cs typeface="+mn-ea"/>
            </a:endParaRPr>
          </a:p>
        </p:txBody>
      </p:sp>
      <p:sp>
        <p:nvSpPr>
          <p:cNvPr id="10" name="文本框 9"/>
          <p:cNvSpPr txBox="1"/>
          <p:nvPr/>
        </p:nvSpPr>
        <p:spPr>
          <a:xfrm>
            <a:off x="947116" y="1237348"/>
            <a:ext cx="1029776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ffectLst/>
                <a:latin typeface="Times New Roman" panose="02020603050405020304" pitchFamily="18" charset="0"/>
                <a:ea typeface="宋体" panose="02010600030101010101" pitchFamily="2" charset="-122"/>
              </a:rPr>
              <a:t>大语言模型古籍处理能力综合得分</a:t>
            </a:r>
            <a:endParaRPr lang="zh-CN" altLang="en-US" sz="2400" dirty="0">
              <a:effectLst/>
              <a:latin typeface="Times New Roman" panose="02020603050405020304" pitchFamily="18" charset="0"/>
              <a:ea typeface="宋体" panose="02010600030101010101" pitchFamily="2" charset="-122"/>
            </a:endParaRPr>
          </a:p>
        </p:txBody>
      </p:sp>
      <p:graphicFrame>
        <p:nvGraphicFramePr>
          <p:cNvPr id="3" name="表格 2"/>
          <p:cNvGraphicFramePr>
            <a:graphicFrameLocks noGrp="1"/>
          </p:cNvGraphicFramePr>
          <p:nvPr/>
        </p:nvGraphicFramePr>
        <p:xfrm>
          <a:off x="2106940" y="1869946"/>
          <a:ext cx="7978115" cy="4593599"/>
        </p:xfrm>
        <a:graphic>
          <a:graphicData uri="http://schemas.openxmlformats.org/drawingml/2006/table">
            <a:tbl>
              <a:tblPr firstRow="1" firstCol="1" bandRow="1">
                <a:tableStyleId>{912C8C85-51F0-491E-9774-3900AFEF0FD7}</a:tableStyleId>
              </a:tblPr>
              <a:tblGrid>
                <a:gridCol w="750394"/>
                <a:gridCol w="1908977"/>
                <a:gridCol w="1329686"/>
                <a:gridCol w="1329686"/>
                <a:gridCol w="1329686"/>
                <a:gridCol w="1329686"/>
              </a:tblGrid>
              <a:tr h="164431">
                <a:tc>
                  <a:txBody>
                    <a:bodyPr/>
                    <a:lstStyle/>
                    <a:p>
                      <a:pPr algn="ctr">
                        <a:lnSpc>
                          <a:spcPct val="125000"/>
                        </a:lnSpc>
                      </a:pPr>
                      <a:r>
                        <a:rPr lang="zh-CN" sz="1400" kern="100" dirty="0">
                          <a:solidFill>
                            <a:schemeClr val="bg1"/>
                          </a:solidFill>
                          <a:effectLst/>
                        </a:rPr>
                        <a:t>排名</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c>
                  <a:txBody>
                    <a:bodyPr/>
                    <a:lstStyle/>
                    <a:p>
                      <a:pPr algn="ctr">
                        <a:lnSpc>
                          <a:spcPct val="125000"/>
                        </a:lnSpc>
                      </a:pPr>
                      <a:r>
                        <a:rPr lang="zh-CN" sz="1400" kern="100" dirty="0">
                          <a:solidFill>
                            <a:schemeClr val="bg1"/>
                          </a:solidFill>
                          <a:effectLst/>
                        </a:rPr>
                        <a:t>模型</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c>
                  <a:txBody>
                    <a:bodyPr/>
                    <a:lstStyle/>
                    <a:p>
                      <a:pPr algn="ctr">
                        <a:lnSpc>
                          <a:spcPct val="125000"/>
                        </a:lnSpc>
                      </a:pPr>
                      <a:r>
                        <a:rPr lang="zh-CN" sz="1400" kern="100" dirty="0">
                          <a:solidFill>
                            <a:schemeClr val="bg1"/>
                          </a:solidFill>
                          <a:effectLst/>
                        </a:rPr>
                        <a:t>理解能力</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c>
                  <a:txBody>
                    <a:bodyPr/>
                    <a:lstStyle/>
                    <a:p>
                      <a:pPr algn="ctr">
                        <a:lnSpc>
                          <a:spcPct val="125000"/>
                        </a:lnSpc>
                      </a:pPr>
                      <a:r>
                        <a:rPr lang="zh-CN" sz="1400" kern="100" dirty="0">
                          <a:solidFill>
                            <a:schemeClr val="bg1"/>
                          </a:solidFill>
                          <a:effectLst/>
                        </a:rPr>
                        <a:t>生成能力</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c>
                  <a:txBody>
                    <a:bodyPr/>
                    <a:lstStyle/>
                    <a:p>
                      <a:pPr algn="ctr">
                        <a:lnSpc>
                          <a:spcPct val="125000"/>
                        </a:lnSpc>
                      </a:pPr>
                      <a:r>
                        <a:rPr lang="zh-CN" sz="1400" kern="100" dirty="0">
                          <a:solidFill>
                            <a:schemeClr val="bg1"/>
                          </a:solidFill>
                          <a:effectLst/>
                        </a:rPr>
                        <a:t>知识能力</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c>
                  <a:txBody>
                    <a:bodyPr/>
                    <a:lstStyle/>
                    <a:p>
                      <a:pPr algn="ctr">
                        <a:lnSpc>
                          <a:spcPct val="125000"/>
                        </a:lnSpc>
                      </a:pPr>
                      <a:r>
                        <a:rPr lang="zh-CN" sz="1400" kern="100" dirty="0">
                          <a:solidFill>
                            <a:schemeClr val="bg1"/>
                          </a:solidFill>
                          <a:effectLst/>
                        </a:rPr>
                        <a:t>综合得分</a:t>
                      </a:r>
                      <a:endParaRPr 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68358"/>
                    </a:solidFill>
                  </a:tcPr>
                </a:tc>
              </a:tr>
              <a:tr h="164069">
                <a:tc>
                  <a:txBody>
                    <a:bodyPr/>
                    <a:lstStyle/>
                    <a:p>
                      <a:pPr algn="ctr">
                        <a:lnSpc>
                          <a:spcPct val="125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GPT-4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72.06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28.85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22.83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58.49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dirty="0">
                          <a:effectLst/>
                        </a:rPr>
                        <a:t>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GLM-4-9B-chat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61.60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28.65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55.25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54.37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Qwen1.5-14B-chat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63.59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29.84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38.49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54.33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Qwen2-7B-chat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61.40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30.35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40.96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53.15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Qwen1.5-7B-chat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61.77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29.30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37.41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52.84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ERNIE-Bot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59.92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28.40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40.49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51.67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GPT-3.5-turbo</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59.23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27.38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30.91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50.03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InternLM2-7B-chat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56.19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28.76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38.59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48.94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Qwen-14B-chat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57.64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24.67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34.02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48.68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Baichuan2-13B-chat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53.93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29.69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37.91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47.48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Baichuan2-7B-chat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50.30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28.33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36.02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44.48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Qwen-7B-chat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46.11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27.66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22.15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40.02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ChatGLM3-6b</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43.14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27.16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37.42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39.37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InternLM-7B-chat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40.51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27.62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23.21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36.20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Baichuan-13B-chat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38.01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25.68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36.12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35.35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ChatGLM-6B</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37.16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22.43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31.83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33.68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Ziya-LLaMA-13B-V1.1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34.11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26.83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29.79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32.22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64069">
                <a:tc>
                  <a:txBody>
                    <a:bodyPr/>
                    <a:lstStyle/>
                    <a:p>
                      <a:pPr algn="ctr">
                        <a:lnSpc>
                          <a:spcPct val="125000"/>
                        </a:lnSpc>
                      </a:pPr>
                      <a:r>
                        <a:rPr lang="en-US" sz="1400" kern="100">
                          <a:effectLst/>
                        </a:rPr>
                        <a:t>18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ChatGLM2-6B</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34.80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23.68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a:effectLst/>
                        </a:rPr>
                        <a:t>28.34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pPr>
                      <a:r>
                        <a:rPr lang="en-US" sz="1400" kern="100" dirty="0">
                          <a:effectLst/>
                        </a:rPr>
                        <a:t>31.93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04</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6121985" cy="769441"/>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检索增强能力评估</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zh-CN" altLang="en-US" sz="3600" dirty="0">
                <a:solidFill>
                  <a:srgbClr val="006457"/>
                </a:solidFill>
                <a:cs typeface="+mn-ea"/>
              </a:rPr>
              <a:t>检索增强能力评估</a:t>
            </a:r>
            <a:endParaRPr lang="zh-CN" altLang="en-US" sz="3600" dirty="0">
              <a:solidFill>
                <a:srgbClr val="006457"/>
              </a:solidFill>
              <a:cs typeface="+mn-ea"/>
            </a:endParaRPr>
          </a:p>
        </p:txBody>
      </p:sp>
      <p:sp>
        <p:nvSpPr>
          <p:cNvPr id="10" name="文本框 9"/>
          <p:cNvSpPr txBox="1"/>
          <p:nvPr/>
        </p:nvSpPr>
        <p:spPr>
          <a:xfrm>
            <a:off x="947116" y="1237348"/>
            <a:ext cx="10297765" cy="4904548"/>
          </a:xfrm>
          <a:prstGeom prst="rect">
            <a:avLst/>
          </a:prstGeom>
          <a:noFill/>
        </p:spPr>
        <p:txBody>
          <a:bodyPr wrap="square" rtlCol="0">
            <a:spAutoFit/>
          </a:bodyPr>
          <a:lstStyle/>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检索增强生成（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Retrieval-Augmented Generation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）通过访问外部知识库，为大语言模型提供了关键的上下文信息，可在一定程度上改善大语言模型训练数据不全、易出现幻觉、时效性差等问题，提升其在知识密集型任务上的表现。然而，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技术在实际应用中往往会面临以下两个问题：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第一，</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技术改善大语言模型能力的效果难以把握，除了简单测试之外，缺乏系统化的方法判断其实际性能与应用价值；</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第二，当</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技术无法达到预期水平时，缺乏明确的改进方向和方法。因此，为能够理解和优化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模型在不同应用程序场景中的性能，对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系统的评估显得尤为重要。</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系统由</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检索模块</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生成模块</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构成，对这两个模块性能的评估是相关研究的主要目标。其中，对检索模块的评估通常使用来自信息检索领域的常规指标进行测度，如</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准确率（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Precision</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）、命中率（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Hit Rate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）、平均倒数排名（</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Mean Reciprocal Rank</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MRR</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等。对生成模块的评估集中在</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生成器从检索到的上下文中综合相关答案的能力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上。评测过程中，邀请专家或评估员进行人工评估的方法可提供较高质量的反馈，但会消耗大量的时间和人力资源，这使自动化的定量评估成为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评估的主流和发展方向。目前已有部分研究提出了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评测框架，旨在对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进行系统性的评估。本节将介绍代表性的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评估框架，梳理评估方法与指标。</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793" y="258644"/>
            <a:ext cx="7006689" cy="944929"/>
          </a:xfrm>
        </p:spPr>
        <p:txBody>
          <a:bodyPr>
            <a:normAutofit/>
          </a:bodyPr>
          <a:lstStyle/>
          <a:p>
            <a:r>
              <a:rPr lang="en-US" altLang="zh-CN" sz="4000" dirty="0">
                <a:solidFill>
                  <a:schemeClr val="accent1"/>
                </a:solidFill>
                <a:cs typeface="+mn-ea"/>
                <a:sym typeface="+mn-lt"/>
              </a:rPr>
              <a:t>1</a:t>
            </a:r>
            <a:r>
              <a:rPr lang="zh-CN" altLang="en-US" sz="4000" dirty="0">
                <a:solidFill>
                  <a:schemeClr val="accent1"/>
                </a:solidFill>
                <a:cs typeface="+mn-ea"/>
                <a:sym typeface="+mn-lt"/>
              </a:rPr>
              <a:t>  大语言模型评测基准简介</a:t>
            </a:r>
            <a:endParaRPr lang="zh-CN" altLang="en-US" sz="4000" dirty="0"/>
          </a:p>
        </p:txBody>
      </p:sp>
      <p:sp>
        <p:nvSpPr>
          <p:cNvPr id="5" name="内容占位符 4"/>
          <p:cNvSpPr>
            <a:spLocks noGrp="1"/>
          </p:cNvSpPr>
          <p:nvPr>
            <p:ph idx="1"/>
          </p:nvPr>
        </p:nvSpPr>
        <p:spPr>
          <a:xfrm>
            <a:off x="838247" y="1729995"/>
            <a:ext cx="10515600" cy="4045618"/>
          </a:xfrm>
        </p:spPr>
        <p:txBody>
          <a:bodyPr>
            <a:normAutofit fontScale="97500"/>
          </a:bodyPr>
          <a:lstStyle/>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1800" dirty="0">
              <a:solidFill>
                <a:srgbClr val="000000"/>
              </a:solidFill>
              <a:cs typeface="Times New Roman" panose="02020603050405020304" pitchFamily="18" charset="0"/>
            </a:endParaRPr>
          </a:p>
          <a:p>
            <a:pPr indent="266700" algn="just"/>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dirty="0">
                <a:solidFill>
                  <a:srgbClr val="000000"/>
                </a:solidFill>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当今人工智能领域，大语言模型的发展与应用日新月异，深度影响了信息检索、文本生成、机器翻译等诸多领域，展现出巨大的应用潜力。然而，科学严谨的评测基准和评测体系是衡量大语言模型性能优劣、推动技术创新的关键所在。随着各类大语言模型不断涌现，对其进行系统、全面的评测研究显得尤为重要，对于模型研发、垂直领域落地及未来发展方向的洞察，都不可或缺。</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469201" y="1153500"/>
            <a:ext cx="11253597" cy="1483355"/>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RECALL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框架旨在评估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系统中的大语言模型辨别外部知识可靠性的能力，即模型的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反事实鲁棒性</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。该评测基准主要包含两个任务，分别是</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问题回答</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文本生成</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，分别对应两种不同类型的查询。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525396" y="2773908"/>
            <a:ext cx="8820388" cy="25985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469201" y="1153500"/>
            <a:ext cx="6114479" cy="5292090"/>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问答任务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每个样本都由一个问题和一个与问题相关的段落组成，对于每个问题，为模型提供两个答案选项，其中一个是正确答案，另一个是在编辑答案文本的过程中生成的错误答案，要求模型从两个选项中选择正确答案。</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实验设置：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为进行错误检测，实验中对于每个问题设计了三组实验，分别是为模型提供原始正确上下文、经编辑的错误上下文和无上下文的情况。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评测指标：</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准确率</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模型的反应质量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误导率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Misleading Rate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对反事实信息的抵抗程度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其中，误导率是模型在没有外部知识的情况下可以正确回答的所有查询中，模型在编辑上下文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错误回答的查询的比例。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182618" y="1092540"/>
            <a:ext cx="4540181" cy="536883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469201" y="1153500"/>
            <a:ext cx="11253597" cy="3214598"/>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文本生成</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任务中，模型被要求用自然语言为结构化格式的样本生成一个段落或根据简短的描述段落用一句话返回每个科学术语的定义。</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同样设置三组实验，分别是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上下文中和答案相关的文本被替换成错误文本、上下文中和答案不相关的文本被替换成错误文本以及不提供上下文。</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评测指标：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BLEU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ROUGE-L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来衡量模型生成答案与参考答案的匹配程度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错误再现率（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Mistake Reappearance Rate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来衡量模型在该任务中对反事实信息的抵抗程度，通过计算</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在“上下文中和答案相关的文本被替换成错误文本”情况下模型输出中出现的编辑词在所有编辑词中的比例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得到。</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表格 3"/>
          <p:cNvGraphicFramePr>
            <a:graphicFrameLocks noGrp="1"/>
          </p:cNvGraphicFramePr>
          <p:nvPr/>
        </p:nvGraphicFramePr>
        <p:xfrm>
          <a:off x="1605280" y="4468997"/>
          <a:ext cx="8127999" cy="1112520"/>
        </p:xfrm>
        <a:graphic>
          <a:graphicData uri="http://schemas.openxmlformats.org/drawingml/2006/table">
            <a:tbl>
              <a:tblPr firstRow="1" bandRow="1">
                <a:tableStyleId>{912C8C85-51F0-491E-9774-3900AFEF0FD7}</a:tableStyleId>
              </a:tblPr>
              <a:tblGrid>
                <a:gridCol w="2709333"/>
                <a:gridCol w="2709333"/>
                <a:gridCol w="2709333"/>
              </a:tblGrid>
              <a:tr h="370840">
                <a:tc>
                  <a:txBody>
                    <a:bodyPr/>
                    <a:lstStyle/>
                    <a:p>
                      <a:r>
                        <a:rPr lang="zh-CN" altLang="en-US" b="1" dirty="0">
                          <a:latin typeface="+mn-ea"/>
                          <a:ea typeface="+mn-ea"/>
                        </a:rPr>
                        <a:t>评测维度</a:t>
                      </a:r>
                      <a:r>
                        <a:rPr lang="en-US" altLang="zh-CN" b="1" dirty="0">
                          <a:latin typeface="+mn-ea"/>
                          <a:ea typeface="+mn-ea"/>
                        </a:rPr>
                        <a:t>\</a:t>
                      </a:r>
                      <a:r>
                        <a:rPr lang="zh-CN" altLang="en-US" b="1" dirty="0">
                          <a:latin typeface="+mn-ea"/>
                          <a:ea typeface="+mn-ea"/>
                        </a:rPr>
                        <a:t>评测任务</a:t>
                      </a:r>
                      <a:endParaRPr lang="zh-CN" altLang="en-US" b="1" dirty="0">
                        <a:latin typeface="+mn-ea"/>
                        <a:ea typeface="+mn-ea"/>
                      </a:endParaRPr>
                    </a:p>
                  </a:txBody>
                  <a:tcPr>
                    <a:solidFill>
                      <a:srgbClr val="068358"/>
                    </a:solidFill>
                  </a:tcPr>
                </a:tc>
                <a:tc>
                  <a:txBody>
                    <a:bodyPr/>
                    <a:lstStyle/>
                    <a:p>
                      <a:r>
                        <a:rPr lang="zh-CN" altLang="en-US" b="1" dirty="0">
                          <a:latin typeface="+mn-ea"/>
                          <a:ea typeface="+mn-ea"/>
                        </a:rPr>
                        <a:t>问题回答</a:t>
                      </a:r>
                      <a:endParaRPr lang="zh-CN" altLang="en-US" b="1" dirty="0">
                        <a:latin typeface="+mn-ea"/>
                        <a:ea typeface="+mn-ea"/>
                      </a:endParaRPr>
                    </a:p>
                  </a:txBody>
                  <a:tcPr>
                    <a:solidFill>
                      <a:srgbClr val="068358"/>
                    </a:solidFill>
                  </a:tcPr>
                </a:tc>
                <a:tc>
                  <a:txBody>
                    <a:bodyPr/>
                    <a:lstStyle/>
                    <a:p>
                      <a:r>
                        <a:rPr lang="zh-CN" altLang="en-US" b="1" dirty="0">
                          <a:latin typeface="+mn-ea"/>
                          <a:ea typeface="+mn-ea"/>
                        </a:rPr>
                        <a:t>文本生成</a:t>
                      </a:r>
                      <a:endParaRPr lang="zh-CN" altLang="en-US" b="1" dirty="0">
                        <a:latin typeface="+mn-ea"/>
                        <a:ea typeface="+mn-ea"/>
                      </a:endParaRPr>
                    </a:p>
                  </a:txBody>
                  <a:tcPr>
                    <a:solidFill>
                      <a:srgbClr val="068358"/>
                    </a:solidFill>
                  </a:tcPr>
                </a:tc>
              </a:tr>
              <a:tr h="370840">
                <a:tc>
                  <a:txBody>
                    <a:bodyPr/>
                    <a:lstStyle/>
                    <a:p>
                      <a:r>
                        <a:rPr lang="zh-CN" altLang="en-US" b="1" dirty="0">
                          <a:latin typeface="+mn-ea"/>
                          <a:ea typeface="+mn-ea"/>
                        </a:rPr>
                        <a:t>回答质量</a:t>
                      </a:r>
                      <a:endParaRPr lang="zh-CN" altLang="en-US" b="1" dirty="0">
                        <a:latin typeface="+mn-ea"/>
                        <a:ea typeface="+mn-ea"/>
                      </a:endParaRPr>
                    </a:p>
                  </a:txBody>
                  <a:tcPr/>
                </a:tc>
                <a:tc>
                  <a:txBody>
                    <a:bodyPr/>
                    <a:lstStyle/>
                    <a:p>
                      <a:r>
                        <a:rPr lang="zh-CN" altLang="zh-CN" sz="1800" b="0" kern="100" dirty="0">
                          <a:effectLst/>
                          <a:latin typeface="+mn-ea"/>
                          <a:ea typeface="+mn-ea"/>
                        </a:rPr>
                        <a:t>准确率</a:t>
                      </a:r>
                      <a:r>
                        <a:rPr lang="zh-CN" altLang="en-US" sz="1800" b="0" kern="100" dirty="0">
                          <a:effectLst/>
                          <a:latin typeface="+mn-ea"/>
                          <a:ea typeface="+mn-ea"/>
                        </a:rPr>
                        <a:t>（</a:t>
                      </a:r>
                      <a:r>
                        <a:rPr lang="en-US" altLang="zh-CN" sz="1800" b="0" kern="100" dirty="0">
                          <a:effectLst/>
                          <a:latin typeface="+mn-ea"/>
                          <a:ea typeface="+mn-ea"/>
                        </a:rPr>
                        <a:t>Accuracy</a:t>
                      </a:r>
                      <a:r>
                        <a:rPr lang="zh-CN" altLang="en-US" sz="1800" b="0" kern="100" dirty="0">
                          <a:effectLst/>
                          <a:latin typeface="+mn-ea"/>
                          <a:ea typeface="+mn-ea"/>
                        </a:rPr>
                        <a:t>）</a:t>
                      </a:r>
                      <a:endParaRPr lang="zh-CN" altLang="en-US" b="0" dirty="0">
                        <a:latin typeface="+mn-ea"/>
                        <a:ea typeface="+mn-ea"/>
                      </a:endParaRPr>
                    </a:p>
                  </a:txBody>
                  <a:tcPr/>
                </a:tc>
                <a:tc>
                  <a:txBody>
                    <a:bodyPr/>
                    <a:lstStyle/>
                    <a:p>
                      <a:r>
                        <a:rPr lang="en-US" altLang="zh-CN" sz="1800" b="0" kern="100" dirty="0">
                          <a:effectLst/>
                          <a:latin typeface="+mn-ea"/>
                          <a:ea typeface="+mn-ea"/>
                        </a:rPr>
                        <a:t>BLEU</a:t>
                      </a:r>
                      <a:r>
                        <a:rPr lang="zh-CN" altLang="en-US" sz="1800" b="0" kern="100" dirty="0">
                          <a:effectLst/>
                          <a:latin typeface="+mn-ea"/>
                          <a:ea typeface="+mn-ea"/>
                        </a:rPr>
                        <a:t>、</a:t>
                      </a:r>
                      <a:r>
                        <a:rPr lang="en-US" altLang="zh-CN" sz="1800" b="0" kern="100" dirty="0">
                          <a:effectLst/>
                          <a:latin typeface="+mn-ea"/>
                          <a:ea typeface="+mn-ea"/>
                        </a:rPr>
                        <a:t>ROUGE-L</a:t>
                      </a:r>
                      <a:endParaRPr lang="zh-CN" altLang="en-US" b="0" dirty="0">
                        <a:latin typeface="+mn-ea"/>
                        <a:ea typeface="+mn-ea"/>
                      </a:endParaRPr>
                    </a:p>
                  </a:txBody>
                  <a:tcPr/>
                </a:tc>
              </a:tr>
              <a:tr h="370840">
                <a:tc>
                  <a:txBody>
                    <a:bodyPr/>
                    <a:lstStyle/>
                    <a:p>
                      <a:r>
                        <a:rPr lang="zh-CN" altLang="en-US" b="1" dirty="0">
                          <a:latin typeface="+mn-ea"/>
                          <a:ea typeface="+mn-ea"/>
                        </a:rPr>
                        <a:t>反事实鲁棒性</a:t>
                      </a:r>
                      <a:endParaRPr lang="zh-CN" altLang="en-US" b="1" dirty="0">
                        <a:latin typeface="+mn-ea"/>
                        <a:ea typeface="+mn-ea"/>
                      </a:endParaRPr>
                    </a:p>
                  </a:txBody>
                  <a:tcPr/>
                </a:tc>
                <a:tc>
                  <a:txBody>
                    <a:bodyPr/>
                    <a:lstStyle/>
                    <a:p>
                      <a:r>
                        <a:rPr lang="zh-CN" altLang="en-US" b="0" dirty="0">
                          <a:latin typeface="+mn-ea"/>
                          <a:ea typeface="+mn-ea"/>
                        </a:rPr>
                        <a:t>误导率（</a:t>
                      </a:r>
                      <a:r>
                        <a:rPr lang="en-US" altLang="zh-CN" b="0" dirty="0">
                          <a:latin typeface="+mn-ea"/>
                          <a:ea typeface="+mn-ea"/>
                        </a:rPr>
                        <a:t>M-Rate</a:t>
                      </a:r>
                      <a:r>
                        <a:rPr lang="zh-CN" altLang="en-US" b="0" dirty="0">
                          <a:latin typeface="+mn-ea"/>
                          <a:ea typeface="+mn-ea"/>
                        </a:rPr>
                        <a:t>）</a:t>
                      </a:r>
                      <a:endParaRPr lang="zh-CN" altLang="en-US" b="0" dirty="0">
                        <a:latin typeface="+mn-ea"/>
                        <a:ea typeface="+mn-ea"/>
                      </a:endParaRPr>
                    </a:p>
                  </a:txBody>
                  <a:tcPr/>
                </a:tc>
                <a:tc>
                  <a:txBody>
                    <a:bodyPr/>
                    <a:lstStyle/>
                    <a:p>
                      <a:r>
                        <a:rPr lang="zh-CN" altLang="zh-CN" sz="1800" b="0" kern="100" dirty="0">
                          <a:effectLst/>
                          <a:latin typeface="+mn-ea"/>
                          <a:ea typeface="+mn-ea"/>
                        </a:rPr>
                        <a:t>错误再现率（</a:t>
                      </a:r>
                      <a:r>
                        <a:rPr lang="en-US" altLang="zh-CN" sz="1800" b="0" kern="100" dirty="0">
                          <a:effectLst/>
                          <a:latin typeface="+mn-ea"/>
                          <a:ea typeface="+mn-ea"/>
                        </a:rPr>
                        <a:t>R-Rate</a:t>
                      </a:r>
                      <a:r>
                        <a:rPr lang="zh-CN" altLang="zh-CN" sz="1800" b="0" kern="100" dirty="0">
                          <a:effectLst/>
                          <a:latin typeface="+mn-ea"/>
                          <a:ea typeface="+mn-ea"/>
                        </a:rPr>
                        <a:t>）</a:t>
                      </a:r>
                      <a:endParaRPr lang="zh-CN" altLang="en-US" b="0" dirty="0">
                        <a:latin typeface="+mn-ea"/>
                        <a:ea typeface="+mn-ea"/>
                      </a:endParaRPr>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613173" y="1231157"/>
            <a:ext cx="10452405" cy="1826782"/>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RGB</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评测框架旨在从</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噪声鲁棒性（</a:t>
            </a:r>
            <a:r>
              <a:rPr lang="en-US" altLang="zh-CN" sz="1800" b="1" dirty="0">
                <a:effectLst/>
                <a:latin typeface="Times New Roman" panose="02020603050405020304" pitchFamily="18" charset="0"/>
                <a:ea typeface="宋体" panose="02010600030101010101" pitchFamily="2" charset="-122"/>
              </a:rPr>
              <a:t>noise robustness</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错误拒绝（</a:t>
            </a:r>
            <a:r>
              <a:rPr lang="en-US" altLang="zh-CN" sz="1800" b="1" dirty="0">
                <a:effectLst/>
                <a:latin typeface="Times New Roman" panose="02020603050405020304" pitchFamily="18" charset="0"/>
                <a:ea typeface="宋体" panose="02010600030101010101" pitchFamily="2" charset="-122"/>
              </a:rPr>
              <a:t>negative rejection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信息集成（</a:t>
            </a:r>
            <a:r>
              <a:rPr lang="en-US" altLang="zh-CN" sz="1800" b="1" dirty="0">
                <a:effectLst/>
                <a:latin typeface="Times New Roman" panose="02020603050405020304" pitchFamily="18" charset="0"/>
                <a:ea typeface="宋体" panose="02010600030101010101" pitchFamily="2" charset="-122"/>
              </a:rPr>
              <a:t>information integration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反事实鲁棒性（</a:t>
            </a:r>
            <a:r>
              <a:rPr lang="en-US" altLang="zh-CN" sz="1800" b="1" dirty="0">
                <a:effectLst/>
                <a:latin typeface="Times New Roman" panose="02020603050405020304" pitchFamily="18" charset="0"/>
                <a:ea typeface="宋体" panose="02010600030101010101" pitchFamily="2" charset="-122"/>
              </a:rPr>
              <a:t>counterfactual robustness</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这四个方面来评估大语言模型是否能够利用提供的外部文档来获取知识并生成合理的答案，包含对</a:t>
            </a:r>
            <a:r>
              <a:rPr lang="en-US" altLang="zh-CN" sz="1800" dirty="0">
                <a:effectLst/>
                <a:latin typeface="Times New Roman" panose="02020603050405020304" pitchFamily="18" charset="0"/>
                <a:ea typeface="宋体" panose="02010600030101010101" pitchFamily="2" charset="-122"/>
              </a:rPr>
              <a:t>RAG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系统检索能力和生成能力的评估。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2272771" y="3643969"/>
            <a:ext cx="7646458" cy="198287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37810" y="1281269"/>
            <a:ext cx="5253388" cy="4904548"/>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RGB</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噪声鲁棒性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指大语言模型在噪声文档中的稳健性。检索的外部知识通常包含大量的噪声，即与问题相关但不包含任何关于答案的信息的文档。为了有效地回答用户的问题，大语言模型必须具备从噪声文档中提取必要信息的能力。</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信息集成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是指</a:t>
            </a:r>
            <a:r>
              <a:rPr lang="en-US" altLang="zh-CN" sz="1800" dirty="0">
                <a:effectLst/>
                <a:latin typeface="Times New Roman" panose="02020603050405020304" pitchFamily="18" charset="0"/>
                <a:ea typeface="宋体" panose="02010600030101010101" pitchFamily="2" charset="-122"/>
              </a:rPr>
              <a:t>RAG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系统中大语言模型集成来自多个文档的答案的能力。在许多情况下，一个问题的答案可能包含在多个文档中</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大语言模型需要具备整合信息的能力。</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评测中采用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准确性（</a:t>
            </a:r>
            <a:r>
              <a:rPr lang="en-US" altLang="zh-CN" sz="1800" b="1" dirty="0">
                <a:effectLst/>
                <a:latin typeface="Times New Roman" panose="02020603050405020304" pitchFamily="18" charset="0"/>
                <a:ea typeface="宋体" panose="02010600030101010101" pitchFamily="2" charset="-122"/>
              </a:rPr>
              <a:t>Accuracy</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来衡量噪声鲁棒性和信息集成，具体采用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精确匹配</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方法，如果生成的文本包含与答案的精确匹配，则将其视为正确答案。</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400803" y="1281269"/>
            <a:ext cx="5666156" cy="468410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37810" y="1281269"/>
            <a:ext cx="5253388" cy="3904274"/>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RGB</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错误拒绝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旨在衡量当没有一个上下文提供有用的信息时，大语言模型是否可以拒绝回答问题。在实际操作中，搜索引擎经常无法检索包含答案的文档。在这些情况下，大语言模型须具有拒绝识别并避免生成误导性内容的能力。</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评测中采用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拒绝率（</a:t>
            </a:r>
            <a:r>
              <a:rPr lang="en-US" altLang="zh-CN" sz="1800" b="1" dirty="0">
                <a:effectLst/>
                <a:latin typeface="Times New Roman" panose="02020603050405020304" pitchFamily="18" charset="0"/>
                <a:ea typeface="宋体" panose="02010600030101010101" pitchFamily="2" charset="-122"/>
              </a:rPr>
              <a:t>Rejection rate</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来衡量负面拒绝。当只提供嘈杂的文档时，</a:t>
            </a:r>
            <a:r>
              <a:rPr lang="en-US" altLang="zh-CN" sz="1800" dirty="0">
                <a:effectLst/>
                <a:latin typeface="Times New Roman" panose="02020603050405020304" pitchFamily="18" charset="0"/>
                <a:ea typeface="宋体" panose="02010600030101010101" pitchFamily="2" charset="-122"/>
              </a:rPr>
              <a:t>LLMs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应该输出“由于文档中的信息不足，我无法回答问题。”（实验中使用指令来引导模型），如果模型生成此内容，则表示拒绝成功。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400804" y="1281269"/>
            <a:ext cx="5666156" cy="468410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37809" y="1273669"/>
            <a:ext cx="5253388" cy="5289268"/>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RGB</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latinLnBrk="1">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反事实鲁棒性</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是指在大语言模型面对虚假信息时，应当具有处理外部知识中错误的能力。</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latinLnBrk="1">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错误检测率（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Error detection rate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于判断模型是否可以检测文档中的事实错误，以衡量反事实鲁棒性。当提供的文档包含事实错误时，模型应该输出“提供的文档存在事实错误”，如果模型生成了该内容，则表明模型在文档中检测到了错误信息。</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latinLnBrk="1">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纠错率（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Error correction rate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衡量模型在为反事实鲁棒性识别错误后能否提供正确答案，如果模型生成正确答案，则表明模型能够纠正文档中的错误。考虑到模型可能不会完全遵守指令，对于拒绝率和错误检测率，还使用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ChatGPT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对答案进行额外评估。</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400804" y="1281269"/>
            <a:ext cx="5666156" cy="468410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613173" y="1231157"/>
            <a:ext cx="10452405" cy="1829603"/>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en-US" altLang="zh-CN" sz="1800" dirty="0">
                <a:effectLst/>
                <a:latin typeface="Times New Roman" panose="02020603050405020304" pitchFamily="18" charset="0"/>
                <a:ea typeface="宋体" panose="02010600030101010101" pitchFamily="2" charset="-122"/>
              </a:rPr>
              <a:t>  RAGAS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是一个对检索增强生成进行评估的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开源框架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，该框架基于</a:t>
            </a:r>
            <a:r>
              <a:rPr lang="en-US" altLang="zh-CN" sz="1800" dirty="0">
                <a:effectLst/>
                <a:latin typeface="Times New Roman" panose="02020603050405020304" pitchFamily="18" charset="0"/>
                <a:ea typeface="宋体" panose="02010600030101010101" pitchFamily="2" charset="-122"/>
              </a:rPr>
              <a:t>RAG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过程的三个主要部分进行评估，分别是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输入的查询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检索到的上下文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大语言模型生成的回答</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，通过测量这三个元素之间的相关性来评估</a:t>
            </a:r>
            <a:r>
              <a:rPr lang="en-US" altLang="zh-CN" sz="1800" dirty="0">
                <a:effectLst/>
                <a:latin typeface="Times New Roman" panose="02020603050405020304" pitchFamily="18" charset="0"/>
                <a:ea typeface="宋体" panose="02010600030101010101" pitchFamily="2" charset="-122"/>
              </a:rPr>
              <a:t>RAG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系统的有效性。</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endParaRPr lang="en-US" altLang="zh-CN" sz="1800" dirty="0">
              <a:effectLst/>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32261" y="2867565"/>
            <a:ext cx="5468983" cy="1122870"/>
          </a:xfrm>
          <a:prstGeom prst="rect">
            <a:avLst/>
          </a:prstGeom>
        </p:spPr>
      </p:pic>
      <p:pic>
        <p:nvPicPr>
          <p:cNvPr id="6" name="图片 5"/>
          <p:cNvPicPr>
            <a:picLocks noChangeAspect="1"/>
          </p:cNvPicPr>
          <p:nvPr/>
        </p:nvPicPr>
        <p:blipFill>
          <a:blip r:embed="rId2"/>
          <a:stretch>
            <a:fillRect/>
          </a:stretch>
        </p:blipFill>
        <p:spPr>
          <a:xfrm>
            <a:off x="5373189" y="2867565"/>
            <a:ext cx="6686550" cy="3533775"/>
          </a:xfrm>
          <a:prstGeom prst="rect">
            <a:avLst/>
          </a:prstGeom>
        </p:spPr>
      </p:pic>
      <p:pic>
        <p:nvPicPr>
          <p:cNvPr id="9" name="图片 8"/>
          <p:cNvPicPr>
            <a:picLocks noChangeAspect="1"/>
          </p:cNvPicPr>
          <p:nvPr/>
        </p:nvPicPr>
        <p:blipFill rotWithShape="1">
          <a:blip r:embed="rId3"/>
          <a:srcRect l="10943" r="11725"/>
          <a:stretch>
            <a:fillRect/>
          </a:stretch>
        </p:blipFill>
        <p:spPr>
          <a:xfrm>
            <a:off x="659403" y="4088671"/>
            <a:ext cx="4186645" cy="276932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97877" y="1248574"/>
            <a:ext cx="5169318" cy="4945841"/>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忠实度（</a:t>
            </a:r>
            <a:r>
              <a:rPr lang="en-US" altLang="zh-CN" sz="1800" b="1" dirty="0">
                <a:effectLst/>
                <a:latin typeface="Times New Roman" panose="02020603050405020304" pitchFamily="18" charset="0"/>
                <a:ea typeface="宋体" panose="02010600030101010101" pitchFamily="2" charset="-122"/>
              </a:rPr>
              <a:t>Faithfulness</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用于测度最终回答与检索到的上下文的相关性，确保答案是基于给定的背景的。该指标对避免幻觉和确保检索到的上下文可以作为生成答案的理由十分重要。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计算方法：</a:t>
            </a: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引导大语言模型对答案提取一组陈述，即对答案进行分解，使用的提示模板如图所示，在方括号内需填入检索问题与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RAG</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系统输出答案。</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引导模型判断每个陈述是否可从模型检索到的上下文中推断出来。</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计算公式为</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F=|V|/|S|</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，其中</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|V|</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表示模型支持的陈述数量，</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|S|</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表示陈述的总数。</a:t>
            </a:r>
            <a:r>
              <a:rPr kumimoji="0" lang="zh-CN" altLang="en-US" sz="1400" b="0" i="0" u="none" strike="noStrike" cap="none" normalizeH="0" baseline="0" dirty="0">
                <a:ln>
                  <a:noFill/>
                </a:ln>
                <a:solidFill>
                  <a:schemeClr val="tx1"/>
                </a:solidFill>
                <a:effectLst/>
              </a:rPr>
              <a:t> </a:t>
            </a:r>
            <a:endParaRPr kumimoji="0" lang="zh-CN" altLang="en-US" sz="4000" b="0" i="0" u="none" strike="noStrike" cap="none" normalizeH="0" baseline="0" dirty="0">
              <a:ln>
                <a:noFill/>
              </a:ln>
              <a:solidFill>
                <a:schemeClr val="tx1"/>
              </a:solidFill>
              <a:effectLst/>
              <a:latin typeface="Arial" panose="020B0604020202020204" pitchFamily="34"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096000" y="1755699"/>
            <a:ext cx="5731334" cy="302895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pic>
        <p:nvPicPr>
          <p:cNvPr id="5" name="图片 4"/>
          <p:cNvPicPr/>
          <p:nvPr/>
        </p:nvPicPr>
        <p:blipFill rotWithShape="1">
          <a:blip r:embed="rId1">
            <a:extLst>
              <a:ext uri="{28A0092B-C50C-407E-A947-70E740481C1C}">
                <a14:useLocalDpi xmlns:a14="http://schemas.microsoft.com/office/drawing/2010/main" val="0"/>
              </a:ext>
            </a:extLst>
          </a:blip>
          <a:srcRect r="11963"/>
          <a:stretch>
            <a:fillRect/>
          </a:stretch>
        </p:blipFill>
        <p:spPr>
          <a:xfrm>
            <a:off x="6122459" y="1968328"/>
            <a:ext cx="5342223" cy="874501"/>
          </a:xfrm>
          <a:prstGeom prst="rect">
            <a:avLst/>
          </a:prstGeom>
        </p:spPr>
      </p:pic>
      <p:sp>
        <p:nvSpPr>
          <p:cNvPr id="9" name="文本框 8"/>
          <p:cNvSpPr txBox="1"/>
          <p:nvPr/>
        </p:nvSpPr>
        <p:spPr>
          <a:xfrm>
            <a:off x="7081285" y="2902688"/>
            <a:ext cx="32322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t>1.</a:t>
            </a:r>
            <a:r>
              <a:rPr lang="zh-CN" altLang="en-US" dirty="0"/>
              <a:t>分解答案生成多个陈述语句</a:t>
            </a:r>
            <a:endParaRPr lang="zh-CN" altLang="en-US" dirty="0"/>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62075" y="3585981"/>
            <a:ext cx="5169317" cy="1448737"/>
          </a:xfrm>
          <a:prstGeom prst="rect">
            <a:avLst/>
          </a:prstGeom>
        </p:spPr>
      </p:pic>
      <p:sp>
        <p:nvSpPr>
          <p:cNvPr id="12" name="文本框 11"/>
          <p:cNvSpPr txBox="1"/>
          <p:nvPr/>
        </p:nvSpPr>
        <p:spPr>
          <a:xfrm>
            <a:off x="7284758" y="5164013"/>
            <a:ext cx="2923952" cy="369332"/>
          </a:xfrm>
          <a:prstGeom prst="rect">
            <a:avLst/>
          </a:prstGeom>
          <a:noFill/>
        </p:spPr>
        <p:txBody>
          <a:bodyPr wrap="square">
            <a:spAutoFit/>
          </a:bodyPr>
          <a:lstStyle/>
          <a:p>
            <a:r>
              <a:rPr lang="en-US" altLang="zh-CN" dirty="0">
                <a:solidFill>
                  <a:schemeClr val="dk1"/>
                </a:solidFill>
              </a:rPr>
              <a:t>2.</a:t>
            </a:r>
            <a:r>
              <a:rPr lang="zh-CN" altLang="zh-CN" dirty="0">
                <a:solidFill>
                  <a:schemeClr val="dk1"/>
                </a:solidFill>
              </a:rPr>
              <a:t>验证陈述的可推断性</a:t>
            </a:r>
            <a:endParaRPr lang="zh-CN" altLang="en-US" dirty="0">
              <a:solidFill>
                <a:schemeClr val="dk1"/>
              </a:solidFill>
            </a:endParaRPr>
          </a:p>
        </p:txBody>
      </p:sp>
      <p:sp>
        <p:nvSpPr>
          <p:cNvPr id="8" name="文本框 7"/>
          <p:cNvSpPr txBox="1"/>
          <p:nvPr/>
        </p:nvSpPr>
        <p:spPr>
          <a:xfrm>
            <a:off x="597877" y="1248574"/>
            <a:ext cx="5169318" cy="4945841"/>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忠实度（</a:t>
            </a:r>
            <a:r>
              <a:rPr lang="en-US" altLang="zh-CN" sz="1800" b="1" dirty="0">
                <a:effectLst/>
                <a:latin typeface="Times New Roman" panose="02020603050405020304" pitchFamily="18" charset="0"/>
                <a:ea typeface="宋体" panose="02010600030101010101" pitchFamily="2" charset="-122"/>
              </a:rPr>
              <a:t>Faithfulness</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用于测度最终回答与检索到的上下文的相关性，确保答案是基于给定的背景的。该指标对避免幻觉和确保检索到的上下文可以作为生成答案的理由十分重要。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计算方法：</a:t>
            </a: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引导大语言模型对答案提取一组陈述，即对答案进行分解，使用的提示模板如图所示，在方括号内需填入检索问题与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RAG</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系统输出答案。</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引导模型判断每个陈述是否可从模型检索到的上下文中推断出来。</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计算公式为</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F=|V|/|S|</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，其中</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|V|</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表示模型支持的陈述数量，</a:t>
            </a:r>
            <a:r>
              <a:rPr kumimoji="0" lang="en-US" altLang="zh-CN" sz="1800" b="0" u="none" strike="noStrike" cap="none" normalizeH="0" baseline="0" dirty="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a:t>|S|</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表示陈述的总数。</a:t>
            </a:r>
            <a:r>
              <a:rPr kumimoji="0" lang="zh-CN" altLang="en-US" sz="1400" b="0" i="0" u="none" strike="noStrike" cap="none" normalizeH="0" baseline="0" dirty="0">
                <a:ln>
                  <a:noFill/>
                </a:ln>
                <a:solidFill>
                  <a:schemeClr val="tx1"/>
                </a:solidFill>
                <a:effectLst/>
              </a:rPr>
              <a:t> </a:t>
            </a:r>
            <a:endParaRPr kumimoji="0" lang="zh-CN" altLang="en-US" sz="4000" b="0" i="0" u="none" strike="noStrike" cap="none" normalizeH="0" baseline="0" dirty="0">
              <a:ln>
                <a:noFill/>
              </a:ln>
              <a:solidFill>
                <a:schemeClr val="tx1"/>
              </a:solidFill>
              <a:effectLst/>
              <a:latin typeface="Arial" panose="020B0604020202020204" pitchFamily="34"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1.1</a:t>
            </a:r>
            <a:r>
              <a:rPr lang="zh-CN" altLang="zh-CN" sz="4000" dirty="0">
                <a:solidFill>
                  <a:schemeClr val="accent1"/>
                </a:solidFill>
                <a:cs typeface="+mn-ea"/>
              </a:rPr>
              <a:t>常见评测基准</a:t>
            </a:r>
            <a:r>
              <a:rPr lang="zh-CN" altLang="en-US" sz="4000" dirty="0">
                <a:solidFill>
                  <a:schemeClr val="accent1"/>
                </a:solidFill>
                <a:cs typeface="+mn-ea"/>
                <a:sym typeface="+mn-lt"/>
              </a:rPr>
              <a:t>简介</a:t>
            </a:r>
            <a:endParaRPr lang="zh-CN" altLang="zh-CN" sz="4000" dirty="0">
              <a:solidFill>
                <a:schemeClr val="accent1"/>
              </a:solidFill>
              <a:cs typeface="+mn-ea"/>
            </a:endParaRPr>
          </a:p>
        </p:txBody>
      </p:sp>
      <p:sp>
        <p:nvSpPr>
          <p:cNvPr id="5" name="内容占位符 4"/>
          <p:cNvSpPr>
            <a:spLocks noGrp="1"/>
          </p:cNvSpPr>
          <p:nvPr>
            <p:ph idx="1"/>
          </p:nvPr>
        </p:nvSpPr>
        <p:spPr>
          <a:xfrm>
            <a:off x="995410" y="2295878"/>
            <a:ext cx="10515600" cy="4222685"/>
          </a:xfrm>
        </p:spPr>
        <p:txBody>
          <a:bodyPr>
            <a:normAutofit/>
          </a:bodyPr>
          <a:lstStyle/>
          <a:p>
            <a:pPr algn="just">
              <a:lnSpc>
                <a:spcPct val="100000"/>
              </a:lnSpc>
            </a:pPr>
            <a:r>
              <a:rPr lang="zh-CN" altLang="en-US" dirty="0"/>
              <a:t>   </a:t>
            </a:r>
            <a:endParaRPr lang="zh-CN" altLang="en-US" sz="1800" dirty="0"/>
          </a:p>
          <a:p>
            <a:pPr algn="just">
              <a:lnSpc>
                <a:spcPct val="150000"/>
              </a:lnSpc>
            </a:pPr>
            <a:r>
              <a:rPr lang="en-US" altLang="zh-CN" sz="1800" kern="0" dirty="0">
                <a:solidFill>
                  <a:srgbClr val="000000"/>
                </a:solidFill>
                <a:cs typeface="Times New Roman" panose="02020603050405020304" pitchFamily="18" charset="0"/>
              </a:rPr>
              <a:t>        </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据不完全统计，现有</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针对大模型能力的</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评估基准测试已达上百种，包括对模型的自然语言理解与生成世界知识、安全性、鲁棒性、情感分类、</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工具调用、检索增强</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和多模态能力等的评测</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97877" y="1248574"/>
            <a:ext cx="5169318" cy="4250523"/>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答案相关性（</a:t>
            </a:r>
            <a:r>
              <a:rPr lang="en-US" altLang="zh-CN" sz="1800" b="1" dirty="0">
                <a:effectLst/>
                <a:latin typeface="Times New Roman" panose="02020603050405020304" pitchFamily="18" charset="0"/>
                <a:ea typeface="宋体" panose="02010600030101010101" pitchFamily="2" charset="-122"/>
              </a:rPr>
              <a:t>Answer relevance</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指的是生成的答案应该解决所提供的实际问题，即测度答案与输入查询的相关性。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计算方法：</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如果答案与问题的相关性较高，那么根据答案生成的问题应该和真实的问题比较相近。因此，为估计</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答案相关性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，该评测引导大语言模型根据给定的答案生成</a:t>
            </a:r>
            <a:r>
              <a:rPr lang="en-US" altLang="zh-CN" sz="1800" dirty="0">
                <a:effectLst/>
                <a:latin typeface="Times New Roman" panose="02020603050405020304" pitchFamily="18" charset="0"/>
                <a:ea typeface="宋体" panose="02010600030101010101" pitchFamily="2" charset="-122"/>
              </a:rPr>
              <a: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个潜在问题，再使用</a:t>
            </a:r>
            <a:r>
              <a:rPr lang="en-US" altLang="zh-CN" sz="1800" dirty="0">
                <a:effectLst/>
                <a:latin typeface="Times New Roman" panose="02020603050405020304" pitchFamily="18" charset="0"/>
                <a:ea typeface="宋体" panose="02010600030101010101" pitchFamily="2" charset="-122"/>
              </a:rPr>
              <a:t>embedding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模型获取所有问题的嵌入，通过计算生成问题与原始问题的相似性来获得答案相关性。若生成的答案为</a:t>
            </a:r>
            <a:r>
              <a:rPr lang="en-US" altLang="zh-CN" sz="1800" dirty="0">
                <a:effectLst/>
                <a:latin typeface="Times New Roman" panose="02020603050405020304" pitchFamily="18" charset="0"/>
                <a:ea typeface="宋体" panose="02010600030101010101" pitchFamily="2" charset="-122"/>
              </a:rPr>
              <a:t>q</a:t>
            </a:r>
            <a:r>
              <a:rPr lang="en-US" altLang="zh-CN" sz="1800" baseline="-25000" dirty="0">
                <a:effectLst/>
                <a:latin typeface="Times New Roman" panose="02020603050405020304" pitchFamily="18" charset="0"/>
                <a:ea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，原始答案为</a:t>
            </a:r>
            <a:r>
              <a:rPr lang="en-US" altLang="zh-CN" sz="1800" dirty="0">
                <a:effectLst/>
                <a:latin typeface="Times New Roman" panose="02020603050405020304" pitchFamily="18" charset="0"/>
                <a:ea typeface="宋体" panose="02010600030101010101" pitchFamily="2" charset="-122"/>
              </a:rPr>
              <a:t>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，则答案相关性计算公式为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096000" y="1755699"/>
            <a:ext cx="5731334" cy="3028953"/>
          </a:xfrm>
          <a:prstGeom prst="rect">
            <a:avLst/>
          </a:prstGeom>
        </p:spPr>
      </p:pic>
      <p:pic>
        <p:nvPicPr>
          <p:cNvPr id="4" name="图片 3"/>
          <p:cNvPicPr>
            <a:picLocks noChangeAspect="1"/>
          </p:cNvPicPr>
          <p:nvPr/>
        </p:nvPicPr>
        <p:blipFill>
          <a:blip r:embed="rId2"/>
          <a:stretch>
            <a:fillRect/>
          </a:stretch>
        </p:blipFill>
        <p:spPr>
          <a:xfrm>
            <a:off x="3878556" y="5388516"/>
            <a:ext cx="2841220" cy="7127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97877" y="1248574"/>
            <a:ext cx="5169318" cy="5292090"/>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上下文相关性（</a:t>
            </a:r>
            <a:r>
              <a:rPr lang="en-US" altLang="zh-CN" sz="1800" b="1" dirty="0">
                <a:effectLst/>
                <a:latin typeface="Times New Roman" panose="02020603050405020304" pitchFamily="18" charset="0"/>
                <a:ea typeface="宋体" panose="02010600030101010101" pitchFamily="2" charset="-122"/>
              </a:rPr>
              <a:t>Context relevance</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是指检索到的上下文应该集中，尽可能少地包含不相关的信息，即对检索过程中查询与结果的相关性进行评估。</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计算方法：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采用大语言模型根据问题从检索出的上下文中抽取关键句子，使用的提示信息如下图。</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采用抽取出的相关句数量占全部上下文句子数量中的比例作为上下文相关性取值。</a:t>
            </a:r>
            <a:r>
              <a:rPr kumimoji="0" lang="zh-CN" altLang="en-US" sz="1400" b="0" i="0" u="none" strike="noStrike" cap="none" normalizeH="0" baseline="0" dirty="0">
                <a:ln>
                  <a:noFill/>
                </a:ln>
                <a:solidFill>
                  <a:schemeClr val="tx1"/>
                </a:solidFill>
                <a:effectLst/>
              </a:rPr>
              <a:t> </a:t>
            </a:r>
            <a:endParaRPr kumimoji="0" lang="zh-CN" altLang="en-US" sz="4000" b="0" i="0" u="none" strike="noStrike" cap="none" normalizeH="0" baseline="0" dirty="0">
              <a:ln>
                <a:noFill/>
              </a:ln>
              <a:solidFill>
                <a:schemeClr val="tx1"/>
              </a:solidFill>
              <a:effectLst/>
              <a:latin typeface="Arial" panose="020B0604020202020204" pitchFamily="34"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096000" y="1755699"/>
            <a:ext cx="5731334" cy="3028953"/>
          </a:xfrm>
          <a:prstGeom prst="rect">
            <a:avLst/>
          </a:prstGeom>
        </p:spPr>
      </p:pic>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845167" y="4097746"/>
            <a:ext cx="5250833" cy="11611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597877" y="1333634"/>
            <a:ext cx="5169318" cy="4599592"/>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上下文召回率</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Context recall</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标衡量的是检索到的上下文与标注答案之间的一致性水平，它通过比对基准答案和检索到的上下文来计算。具体来说，上下文召回率指基准答案句子数量中可被归因于相关上下文的数量占比，数值越高表示表现越好。</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上下文精确度</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Context precision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指标是用于衡量检索到的、包含真实事实的相关上下文是否都排在了最前面，分数越高，表示精确度越高。相关计算公式都可通过访问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官网</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hlinkClick r:id="rId1"/>
              </a:rPr>
              <a:t>Metrics | Ragas</a:t>
            </a:r>
            <a:r>
              <a:rPr lang="zh-CN" altLang="en-US" dirty="0"/>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来获取。</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6096000" y="1914523"/>
            <a:ext cx="5731334" cy="302895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a:bodyPr>
          <a:lstStyle/>
          <a:p>
            <a:r>
              <a:rPr lang="en-US" altLang="zh-CN" sz="3600" dirty="0">
                <a:solidFill>
                  <a:srgbClr val="006457"/>
                </a:solidFill>
                <a:cs typeface="+mn-ea"/>
              </a:rPr>
              <a:t>4.1 RAG</a:t>
            </a:r>
            <a:r>
              <a:rPr lang="zh-CN" altLang="en-US" sz="3600" dirty="0">
                <a:solidFill>
                  <a:srgbClr val="006457"/>
                </a:solidFill>
                <a:cs typeface="+mn-ea"/>
              </a:rPr>
              <a:t>评测框架</a:t>
            </a:r>
            <a:endParaRPr lang="zh-CN" altLang="en-US" sz="3600" dirty="0">
              <a:solidFill>
                <a:srgbClr val="006457"/>
              </a:solidFill>
              <a:cs typeface="+mn-ea"/>
            </a:endParaRPr>
          </a:p>
        </p:txBody>
      </p:sp>
      <p:sp>
        <p:nvSpPr>
          <p:cNvPr id="10" name="文本框 9"/>
          <p:cNvSpPr txBox="1"/>
          <p:nvPr/>
        </p:nvSpPr>
        <p:spPr>
          <a:xfrm>
            <a:off x="1179668" y="1047175"/>
            <a:ext cx="9832663" cy="1483355"/>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除上述代表性评测框架外，还有</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TruLens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CRUD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ARES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等框架从不同角度对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系统的基本能力进行评估，可为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系统的性能的判定与优化提供可靠的参考。</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254989" y="2203911"/>
            <a:ext cx="7250518" cy="436998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fontScale="90000"/>
          </a:bodyPr>
          <a:lstStyle/>
          <a:p>
            <a:r>
              <a:rPr lang="en-US" altLang="zh-CN" sz="3600" dirty="0">
                <a:solidFill>
                  <a:srgbClr val="006457"/>
                </a:solidFill>
                <a:cs typeface="+mn-ea"/>
              </a:rPr>
              <a:t>4.2 </a:t>
            </a:r>
            <a:r>
              <a:rPr lang="zh-CN" altLang="en-US" sz="3600" dirty="0">
                <a:solidFill>
                  <a:srgbClr val="006457"/>
                </a:solidFill>
                <a:cs typeface="+mn-ea"/>
              </a:rPr>
              <a:t>实战：基于</a:t>
            </a:r>
            <a:r>
              <a:rPr lang="en-US" altLang="zh-CN" sz="3600" dirty="0">
                <a:solidFill>
                  <a:srgbClr val="006457"/>
                </a:solidFill>
                <a:cs typeface="+mn-ea"/>
              </a:rPr>
              <a:t>RAGAS</a:t>
            </a:r>
            <a:r>
              <a:rPr lang="zh-CN" altLang="en-US" sz="3600" dirty="0">
                <a:solidFill>
                  <a:srgbClr val="006457"/>
                </a:solidFill>
                <a:cs typeface="+mn-ea"/>
              </a:rPr>
              <a:t>的</a:t>
            </a:r>
            <a:r>
              <a:rPr lang="en-US" altLang="zh-CN" sz="3600" dirty="0">
                <a:solidFill>
                  <a:srgbClr val="006457"/>
                </a:solidFill>
                <a:cs typeface="+mn-ea"/>
              </a:rPr>
              <a:t>RAG</a:t>
            </a:r>
            <a:r>
              <a:rPr lang="zh-CN" altLang="en-US" sz="3600" dirty="0">
                <a:solidFill>
                  <a:srgbClr val="006457"/>
                </a:solidFill>
                <a:cs typeface="+mn-ea"/>
              </a:rPr>
              <a:t>能力评估</a:t>
            </a:r>
            <a:endParaRPr lang="zh-CN" altLang="en-US" sz="3600" dirty="0">
              <a:solidFill>
                <a:srgbClr val="006457"/>
              </a:solidFill>
              <a:cs typeface="+mn-ea"/>
            </a:endParaRPr>
          </a:p>
        </p:txBody>
      </p:sp>
      <p:sp>
        <p:nvSpPr>
          <p:cNvPr id="10" name="文本框 9"/>
          <p:cNvSpPr txBox="1"/>
          <p:nvPr/>
        </p:nvSpPr>
        <p:spPr>
          <a:xfrm>
            <a:off x="1179668" y="1047175"/>
            <a:ext cx="9832663" cy="2522101"/>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RAGAS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作为开源的评估框架，可在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LangChain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应用中使用</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本节将详细介绍</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的实现方法。</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在环境中安装</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langchain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包后，首先创建一个简单的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系统。在本示例中，使用在线网页信息作为外部知识库。在</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文本加载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部分，通过</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WebBaseLoader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（）加载网页内容并使用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load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（）方法加载文档，</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将返回一个包含页面内容和元数据的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Document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对象：</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5000"/>
              </a:lnSpc>
              <a:buFont typeface="Arial" panose="020B0604020202020204" pitchFamily="34" charset="0"/>
              <a:buChar char="•"/>
            </a:pPr>
            <a:endParaRPr lang="en-US" altLang="zh-CN" sz="1800" dirty="0">
              <a:effectLst/>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06325" y="3313594"/>
            <a:ext cx="4952359" cy="3452794"/>
          </a:xfrm>
          <a:prstGeom prst="rect">
            <a:avLst/>
          </a:prstGeom>
        </p:spPr>
      </p:pic>
      <p:pic>
        <p:nvPicPr>
          <p:cNvPr id="7" name="图片 6"/>
          <p:cNvPicPr>
            <a:picLocks noChangeAspect="1"/>
          </p:cNvPicPr>
          <p:nvPr/>
        </p:nvPicPr>
        <p:blipFill>
          <a:blip r:embed="rId2"/>
          <a:stretch>
            <a:fillRect/>
          </a:stretch>
        </p:blipFill>
        <p:spPr>
          <a:xfrm>
            <a:off x="5239437" y="3907574"/>
            <a:ext cx="6477641" cy="100061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fontScale="90000"/>
          </a:bodyPr>
          <a:lstStyle/>
          <a:p>
            <a:r>
              <a:rPr lang="en-US" altLang="zh-CN" sz="3600" dirty="0">
                <a:solidFill>
                  <a:srgbClr val="006457"/>
                </a:solidFill>
                <a:cs typeface="+mn-ea"/>
              </a:rPr>
              <a:t>4.2 </a:t>
            </a:r>
            <a:r>
              <a:rPr lang="zh-CN" altLang="en-US" sz="3600" dirty="0">
                <a:solidFill>
                  <a:srgbClr val="006457"/>
                </a:solidFill>
                <a:cs typeface="+mn-ea"/>
              </a:rPr>
              <a:t>实战：基于</a:t>
            </a:r>
            <a:r>
              <a:rPr lang="en-US" altLang="zh-CN" sz="3600" dirty="0">
                <a:solidFill>
                  <a:srgbClr val="006457"/>
                </a:solidFill>
                <a:cs typeface="+mn-ea"/>
              </a:rPr>
              <a:t>RAGAS</a:t>
            </a:r>
            <a:r>
              <a:rPr lang="zh-CN" altLang="en-US" sz="3600" dirty="0">
                <a:solidFill>
                  <a:srgbClr val="006457"/>
                </a:solidFill>
                <a:cs typeface="+mn-ea"/>
              </a:rPr>
              <a:t>的</a:t>
            </a:r>
            <a:r>
              <a:rPr lang="en-US" altLang="zh-CN" sz="3600" dirty="0">
                <a:solidFill>
                  <a:srgbClr val="006457"/>
                </a:solidFill>
                <a:cs typeface="+mn-ea"/>
              </a:rPr>
              <a:t>RAG</a:t>
            </a:r>
            <a:r>
              <a:rPr lang="zh-CN" altLang="en-US" sz="3600" dirty="0">
                <a:solidFill>
                  <a:srgbClr val="006457"/>
                </a:solidFill>
                <a:cs typeface="+mn-ea"/>
              </a:rPr>
              <a:t>能力评估</a:t>
            </a:r>
            <a:endParaRPr lang="zh-CN" altLang="en-US" sz="3600" dirty="0">
              <a:solidFill>
                <a:srgbClr val="006457"/>
              </a:solidFill>
              <a:cs typeface="+mn-ea"/>
            </a:endParaRPr>
          </a:p>
        </p:txBody>
      </p:sp>
      <p:sp>
        <p:nvSpPr>
          <p:cNvPr id="10" name="文本框 9"/>
          <p:cNvSpPr txBox="1"/>
          <p:nvPr/>
        </p:nvSpPr>
        <p:spPr>
          <a:xfrm>
            <a:off x="1179668" y="1047175"/>
            <a:ext cx="10271597" cy="2173031"/>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创建向量索引</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VectorstoreIndexCreator</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是一个用于创建索引的组件，它将文档分割成更小的块，为每个文档生成嵌入（即数字表示），并将文档及其嵌入存储在向量库中，然后可以对其进行查询以检索相关文档。本示例中使用</a:t>
            </a:r>
            <a:r>
              <a:rPr lang="en-US" altLang="zh-CN" sz="1800" kern="0" dirty="0" err="1">
                <a:effectLst/>
                <a:latin typeface="Times New Roman" panose="02020603050405020304" pitchFamily="18" charset="0"/>
                <a:ea typeface="宋体" panose="02010600030101010101" pitchFamily="2" charset="-122"/>
              </a:rPr>
              <a:t>HuggingFaceEmbeddings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将文本数据转换为向量表示，使用</a:t>
            </a:r>
            <a:r>
              <a:rPr lang="en-US" altLang="zh-CN" sz="1800" kern="0" dirty="0" err="1">
                <a:effectLst/>
                <a:latin typeface="Times New Roman" panose="02020603050405020304" pitchFamily="18" charset="0"/>
                <a:ea typeface="宋体" panose="02010600030101010101" pitchFamily="2" charset="-122"/>
              </a:rPr>
              <a:t>RecursiveCharacterTextSplitter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作为文本分割器，将</a:t>
            </a:r>
            <a:r>
              <a:rPr lang="en-US" altLang="zh-CN" sz="1800" kern="0" dirty="0">
                <a:effectLst/>
                <a:latin typeface="Times New Roman" panose="02020603050405020304" pitchFamily="18" charset="0"/>
                <a:ea typeface="宋体" panose="02010600030101010101" pitchFamily="2" charset="-122"/>
              </a:rPr>
              <a:t>loader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传递进</a:t>
            </a:r>
            <a:r>
              <a:rPr lang="en-US" altLang="zh-CN" sz="1800" dirty="0" err="1">
                <a:effectLst/>
                <a:latin typeface="Times New Roman" panose="02020603050405020304" pitchFamily="18" charset="0"/>
                <a:ea typeface="宋体" panose="02010600030101010101" pitchFamily="2" charset="-122"/>
              </a:rPr>
              <a:t>VectorstoreIndexCreator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（）完成向量索引创建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389530" y="3321215"/>
            <a:ext cx="7412939" cy="230894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fontScale="90000"/>
          </a:bodyPr>
          <a:lstStyle/>
          <a:p>
            <a:r>
              <a:rPr lang="en-US" altLang="zh-CN" sz="3600" dirty="0">
                <a:solidFill>
                  <a:srgbClr val="006457"/>
                </a:solidFill>
                <a:cs typeface="+mn-ea"/>
              </a:rPr>
              <a:t>4.2 </a:t>
            </a:r>
            <a:r>
              <a:rPr lang="zh-CN" altLang="en-US" sz="3600" dirty="0">
                <a:solidFill>
                  <a:srgbClr val="006457"/>
                </a:solidFill>
                <a:cs typeface="+mn-ea"/>
              </a:rPr>
              <a:t>实战：基于</a:t>
            </a:r>
            <a:r>
              <a:rPr lang="en-US" altLang="zh-CN" sz="3600" dirty="0">
                <a:solidFill>
                  <a:srgbClr val="006457"/>
                </a:solidFill>
                <a:cs typeface="+mn-ea"/>
              </a:rPr>
              <a:t>RAGAS</a:t>
            </a:r>
            <a:r>
              <a:rPr lang="zh-CN" altLang="en-US" sz="3600" dirty="0">
                <a:solidFill>
                  <a:srgbClr val="006457"/>
                </a:solidFill>
                <a:cs typeface="+mn-ea"/>
              </a:rPr>
              <a:t>的</a:t>
            </a:r>
            <a:r>
              <a:rPr lang="en-US" altLang="zh-CN" sz="3600" dirty="0">
                <a:solidFill>
                  <a:srgbClr val="006457"/>
                </a:solidFill>
                <a:cs typeface="+mn-ea"/>
              </a:rPr>
              <a:t>RAG</a:t>
            </a:r>
            <a:r>
              <a:rPr lang="zh-CN" altLang="en-US" sz="3600" dirty="0">
                <a:solidFill>
                  <a:srgbClr val="006457"/>
                </a:solidFill>
                <a:cs typeface="+mn-ea"/>
              </a:rPr>
              <a:t>能力评估</a:t>
            </a:r>
            <a:endParaRPr lang="zh-CN" altLang="en-US" sz="3600" dirty="0">
              <a:solidFill>
                <a:srgbClr val="006457"/>
              </a:solidFill>
              <a:cs typeface="+mn-ea"/>
            </a:endParaRPr>
          </a:p>
        </p:txBody>
      </p:sp>
      <p:sp>
        <p:nvSpPr>
          <p:cNvPr id="10" name="文本框 9"/>
          <p:cNvSpPr txBox="1"/>
          <p:nvPr/>
        </p:nvSpPr>
        <p:spPr>
          <a:xfrm>
            <a:off x="1179668" y="1047175"/>
            <a:ext cx="10271597" cy="1134285"/>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创建问答链：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这一步骤的核心在于采用</a:t>
            </a:r>
            <a:r>
              <a:rPr lang="en-US" altLang="zh-CN" sz="1800" dirty="0" err="1">
                <a:effectLst/>
                <a:latin typeface="Times New Roman" panose="02020603050405020304" pitchFamily="18" charset="0"/>
                <a:ea typeface="宋体" panose="02010600030101010101" pitchFamily="2" charset="-122"/>
              </a:rPr>
              <a:t>RetrievalQA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en-US" altLang="zh-CN" sz="1800" dirty="0">
                <a:effectLst/>
                <a:latin typeface="Times New Roman" panose="02020603050405020304" pitchFamily="18" charset="0"/>
                <a:ea typeface="宋体" panose="02010600030101010101" pitchFamily="2" charset="-122"/>
              </a:rPr>
              <a:t>QA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问答链，</a:t>
            </a:r>
            <a:r>
              <a:rPr lang="en-US" altLang="zh-CN" sz="1800" dirty="0" err="1">
                <a:effectLst/>
                <a:latin typeface="Times New Roman" panose="02020603050405020304" pitchFamily="18" charset="0"/>
                <a:ea typeface="宋体" panose="02010600030101010101" pitchFamily="2" charset="-122"/>
              </a:rPr>
              <a:t>RetrievalQA</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LangChain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对问答类</a:t>
            </a:r>
            <a:r>
              <a:rPr lang="en-US" altLang="zh-CN" sz="1800" dirty="0">
                <a:effectLst/>
                <a:latin typeface="Times New Roman" panose="02020603050405020304" pitchFamily="18" charset="0"/>
                <a:ea typeface="宋体" panose="02010600030101010101" pitchFamily="2" charset="-122"/>
              </a:rPr>
              <a:t>Chain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的高层封装，它首先在内部做检索步骤，然后将检索到的文档给到大语言模型生成结果。</a:t>
            </a:r>
            <a:endParaRPr lang="en-US" altLang="zh-CN" sz="1800" dirty="0">
              <a:effectLst/>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764999" y="2181461"/>
            <a:ext cx="5804900" cy="2905408"/>
          </a:xfrm>
          <a:prstGeom prst="rect">
            <a:avLst/>
          </a:prstGeom>
        </p:spPr>
      </p:pic>
      <p:pic>
        <p:nvPicPr>
          <p:cNvPr id="7" name="图片 6"/>
          <p:cNvPicPr>
            <a:picLocks noChangeAspect="1"/>
          </p:cNvPicPr>
          <p:nvPr/>
        </p:nvPicPr>
        <p:blipFill>
          <a:blip r:embed="rId2"/>
          <a:stretch>
            <a:fillRect/>
          </a:stretch>
        </p:blipFill>
        <p:spPr>
          <a:xfrm>
            <a:off x="764998" y="5086869"/>
            <a:ext cx="5720861" cy="1771132"/>
          </a:xfrm>
          <a:prstGeom prst="rect">
            <a:avLst/>
          </a:prstGeom>
        </p:spPr>
      </p:pic>
      <p:pic>
        <p:nvPicPr>
          <p:cNvPr id="8" name="图片 7"/>
          <p:cNvPicPr>
            <a:picLocks noChangeAspect="1"/>
          </p:cNvPicPr>
          <p:nvPr/>
        </p:nvPicPr>
        <p:blipFill>
          <a:blip r:embed="rId3"/>
          <a:stretch>
            <a:fillRect/>
          </a:stretch>
        </p:blipFill>
        <p:spPr>
          <a:xfrm>
            <a:off x="6833026" y="2485299"/>
            <a:ext cx="4876008" cy="30838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77" y="208571"/>
            <a:ext cx="7267656" cy="944929"/>
          </a:xfrm>
        </p:spPr>
        <p:txBody>
          <a:bodyPr>
            <a:normAutofit fontScale="90000"/>
          </a:bodyPr>
          <a:lstStyle/>
          <a:p>
            <a:r>
              <a:rPr lang="en-US" altLang="zh-CN" sz="3600" dirty="0">
                <a:solidFill>
                  <a:srgbClr val="006457"/>
                </a:solidFill>
                <a:cs typeface="+mn-ea"/>
              </a:rPr>
              <a:t>4.2 </a:t>
            </a:r>
            <a:r>
              <a:rPr lang="zh-CN" altLang="en-US" sz="3600" dirty="0">
                <a:solidFill>
                  <a:srgbClr val="006457"/>
                </a:solidFill>
                <a:cs typeface="+mn-ea"/>
              </a:rPr>
              <a:t>实战：基于</a:t>
            </a:r>
            <a:r>
              <a:rPr lang="en-US" altLang="zh-CN" sz="3600" dirty="0">
                <a:solidFill>
                  <a:srgbClr val="006457"/>
                </a:solidFill>
                <a:cs typeface="+mn-ea"/>
              </a:rPr>
              <a:t>RAGAS</a:t>
            </a:r>
            <a:r>
              <a:rPr lang="zh-CN" altLang="en-US" sz="3600" dirty="0">
                <a:solidFill>
                  <a:srgbClr val="006457"/>
                </a:solidFill>
                <a:cs typeface="+mn-ea"/>
              </a:rPr>
              <a:t>的</a:t>
            </a:r>
            <a:r>
              <a:rPr lang="en-US" altLang="zh-CN" sz="3600" dirty="0">
                <a:solidFill>
                  <a:srgbClr val="006457"/>
                </a:solidFill>
                <a:cs typeface="+mn-ea"/>
              </a:rPr>
              <a:t>RAG</a:t>
            </a:r>
            <a:r>
              <a:rPr lang="zh-CN" altLang="en-US" sz="3600" dirty="0">
                <a:solidFill>
                  <a:srgbClr val="006457"/>
                </a:solidFill>
                <a:cs typeface="+mn-ea"/>
              </a:rPr>
              <a:t>能力评估</a:t>
            </a:r>
            <a:endParaRPr lang="zh-CN" altLang="en-US" sz="3600" dirty="0">
              <a:solidFill>
                <a:srgbClr val="006457"/>
              </a:solidFill>
              <a:cs typeface="+mn-ea"/>
            </a:endParaRPr>
          </a:p>
        </p:txBody>
      </p:sp>
      <p:sp>
        <p:nvSpPr>
          <p:cNvPr id="10" name="文本框 9"/>
          <p:cNvSpPr txBox="1"/>
          <p:nvPr/>
        </p:nvSpPr>
        <p:spPr>
          <a:xfrm>
            <a:off x="1179668" y="1047175"/>
            <a:ext cx="10271597" cy="1480534"/>
          </a:xfrm>
          <a:prstGeom prst="rect">
            <a:avLst/>
          </a:prstGeom>
          <a:noFill/>
        </p:spPr>
        <p:txBody>
          <a:bodyPr wrap="square" rtlCol="0">
            <a:spAutoFit/>
          </a:bodyPr>
          <a:lstStyle/>
          <a:p>
            <a:pPr indent="266700" algn="just">
              <a:lnSpc>
                <a:spcPct val="125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ct val="125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RAGAS</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b="1" dirty="0">
                <a:effectLst/>
                <a:latin typeface="Times New Roman" panose="02020603050405020304" pitchFamily="18" charset="0"/>
                <a:ea typeface="宋体" panose="02010600030101010101" pitchFamily="2" charset="-122"/>
              </a:rPr>
              <a:t>RAG</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进行量化评估</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RAGAS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默认采用</a:t>
            </a:r>
            <a:r>
              <a:rPr lang="en-US" altLang="zh-CN" sz="1800" dirty="0" err="1">
                <a:effectLst/>
                <a:latin typeface="Times New Roman" panose="02020603050405020304" pitchFamily="18" charset="0"/>
                <a:ea typeface="宋体" panose="02010600030101010101" pitchFamily="2" charset="-122"/>
              </a:rPr>
              <a:t>ChatGPT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作为辅助评测模型，若要使用其他大模型参与评测，需前往官网查看最新代码。本示例中，引入</a:t>
            </a:r>
            <a:r>
              <a:rPr lang="en-US" altLang="zh-CN" sz="1800" kern="0" dirty="0" err="1">
                <a:effectLst/>
                <a:latin typeface="Times New Roman" panose="02020603050405020304" pitchFamily="18" charset="0"/>
                <a:ea typeface="宋体" panose="02010600030101010101" pitchFamily="2" charset="-122"/>
              </a:rPr>
              <a:t>ErnieBot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系列模型来辅助模型评测与向量表示，具体代码如下。</a:t>
            </a:r>
            <a:endParaRPr lang="en-US" altLang="zh-CN" sz="1800" dirty="0">
              <a:effectLst/>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40735" y="2527709"/>
            <a:ext cx="5207500" cy="4071657"/>
          </a:xfrm>
          <a:prstGeom prst="rect">
            <a:avLst/>
          </a:prstGeom>
        </p:spPr>
      </p:pic>
      <p:pic>
        <p:nvPicPr>
          <p:cNvPr id="9" name="图片 8"/>
          <p:cNvPicPr>
            <a:picLocks noChangeAspect="1"/>
          </p:cNvPicPr>
          <p:nvPr/>
        </p:nvPicPr>
        <p:blipFill>
          <a:blip r:embed="rId2"/>
          <a:stretch>
            <a:fillRect/>
          </a:stretch>
        </p:blipFill>
        <p:spPr>
          <a:xfrm>
            <a:off x="6243767" y="2824827"/>
            <a:ext cx="5362474" cy="284232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05</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505672"/>
            <a:ext cx="6121985" cy="769441"/>
          </a:xfrm>
          <a:prstGeom prst="rect">
            <a:avLst/>
          </a:prstGeom>
        </p:spPr>
        <p:txBody>
          <a:bodyPr wrap="square">
            <a:spAutoFit/>
          </a:bodyPr>
          <a:lstStyle/>
          <a:p>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Agent</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能力评估</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rgbClr val="006457"/>
                </a:solidFill>
                <a:cs typeface="+mn-ea"/>
              </a:rPr>
              <a:t>5 </a:t>
            </a:r>
            <a:r>
              <a:rPr lang="zh-CN" altLang="en-US" sz="3600" dirty="0">
                <a:solidFill>
                  <a:srgbClr val="006457"/>
                </a:solidFill>
                <a:cs typeface="+mn-ea"/>
              </a:rPr>
              <a:t> </a:t>
            </a:r>
            <a:r>
              <a:rPr lang="en-US" altLang="zh-CN" sz="3600" dirty="0">
                <a:solidFill>
                  <a:srgbClr val="006457"/>
                </a:solidFill>
                <a:cs typeface="+mn-ea"/>
              </a:rPr>
              <a:t>Agent</a:t>
            </a:r>
            <a:r>
              <a:rPr lang="zh-CN" altLang="en-US" sz="3600" dirty="0">
                <a:solidFill>
                  <a:srgbClr val="006457"/>
                </a:solidFill>
                <a:cs typeface="+mn-ea"/>
              </a:rPr>
              <a:t>能力评估</a:t>
            </a:r>
            <a:endParaRPr lang="zh-CN" altLang="en-US" sz="3600" dirty="0">
              <a:solidFill>
                <a:srgbClr val="006457"/>
              </a:solidFill>
              <a:cs typeface="+mn-ea"/>
            </a:endParaRPr>
          </a:p>
        </p:txBody>
      </p:sp>
      <p:sp>
        <p:nvSpPr>
          <p:cNvPr id="5" name="内容占位符 4"/>
          <p:cNvSpPr>
            <a:spLocks noGrp="1"/>
          </p:cNvSpPr>
          <p:nvPr>
            <p:ph idx="1"/>
          </p:nvPr>
        </p:nvSpPr>
        <p:spPr>
          <a:xfrm>
            <a:off x="389632" y="1555037"/>
            <a:ext cx="11227938" cy="4448873"/>
          </a:xfrm>
        </p:spPr>
        <p:txBody>
          <a:bodyPr>
            <a:normAutofit/>
          </a:bodyPr>
          <a:lstStyle/>
          <a:p>
            <a:pPr indent="228600" algn="just"/>
            <a:endParaRPr lang="en-US" altLang="zh-CN" sz="1800" kern="0" dirty="0">
              <a:effectLst/>
              <a:latin typeface="宋体" panose="02010600030101010101" pitchFamily="2" charset="-122"/>
              <a:cs typeface="宋体" panose="02010600030101010101" pitchFamily="2" charset="-122"/>
            </a:endParaRPr>
          </a:p>
          <a:p>
            <a:pPr indent="228600" algn="just"/>
            <a:r>
              <a:rPr lang="zh-CN" altLang="en-US" sz="1800" kern="0" dirty="0">
                <a:latin typeface="宋体" panose="02010600030101010101" pitchFamily="2" charset="-122"/>
                <a:cs typeface="宋体" panose="02010600030101010101" pitchFamily="2" charset="-122"/>
              </a:rPr>
              <a:t> </a:t>
            </a:r>
            <a:endParaRPr lang="zh-CN" altLang="en-US" sz="1800" kern="0" dirty="0">
              <a:latin typeface="宋体" panose="02010600030101010101" pitchFamily="2" charset="-122"/>
              <a:cs typeface="宋体" panose="02010600030101010101" pitchFamily="2" charset="-122"/>
            </a:endParaRPr>
          </a:p>
          <a:p>
            <a:pPr indent="228600" algn="just"/>
            <a:endParaRPr lang="en-US" altLang="zh-CN" sz="1800" kern="0" dirty="0">
              <a:cs typeface="Times New Roman" panose="02020603050405020304" pitchFamily="18" charset="0"/>
            </a:endParaRPr>
          </a:p>
          <a:p>
            <a:pPr indent="228600" algn="just"/>
            <a:r>
              <a:rPr lang="en-US" altLang="zh-CN" sz="1800" kern="0" dirty="0">
                <a:effectLst/>
                <a:cs typeface="Times New Roman" panose="02020603050405020304" pitchFamily="18" charset="0"/>
              </a:rPr>
              <a:t>   Agent</a:t>
            </a:r>
            <a:r>
              <a:rPr lang="zh-CN" altLang="zh-CN" sz="1800" kern="0" dirty="0">
                <a:effectLst/>
                <a:cs typeface="Times New Roman" panose="02020603050405020304" pitchFamily="18" charset="0"/>
              </a:rPr>
              <a:t>是大模型应用于垂直领域的必然产物，</a:t>
            </a:r>
            <a:r>
              <a:rPr lang="zh-CN" altLang="en-US" sz="1800" kern="0" dirty="0">
                <a:cs typeface="Times New Roman" panose="02020603050405020304" pitchFamily="18" charset="0"/>
              </a:rPr>
              <a:t>层数不穷的模型为</a:t>
            </a:r>
            <a:r>
              <a:rPr lang="en-US" altLang="zh-CN" sz="1800" kern="0" dirty="0">
                <a:cs typeface="Times New Roman" panose="02020603050405020304" pitchFamily="18" charset="0"/>
              </a:rPr>
              <a:t> Agent</a:t>
            </a:r>
            <a:r>
              <a:rPr lang="zh-CN" altLang="en-US" sz="1800" kern="0" dirty="0">
                <a:cs typeface="Times New Roman" panose="02020603050405020304" pitchFamily="18" charset="0"/>
              </a:rPr>
              <a:t>在各领域多元化应用提供了更广泛的基础，如</a:t>
            </a:r>
            <a:r>
              <a:rPr lang="en-GB" altLang="zh-CN" sz="1800" kern="0" dirty="0" err="1">
                <a:cs typeface="Times New Roman" panose="02020603050405020304" pitchFamily="18" charset="0"/>
              </a:rPr>
              <a:t>AutoGPT</a:t>
            </a:r>
            <a:r>
              <a:rPr lang="zh-CN" altLang="en-GB" sz="1800" kern="0" dirty="0">
                <a:cs typeface="Times New Roman" panose="02020603050405020304" pitchFamily="18" charset="0"/>
              </a:rPr>
              <a:t>、</a:t>
            </a:r>
            <a:r>
              <a:rPr lang="en-GB" altLang="zh-CN" sz="1800" kern="0" dirty="0">
                <a:cs typeface="Times New Roman" panose="02020603050405020304" pitchFamily="18" charset="0"/>
              </a:rPr>
              <a:t>Generative Agent</a:t>
            </a:r>
            <a:r>
              <a:rPr lang="zh-CN" altLang="en-GB" sz="1800" kern="0" dirty="0">
                <a:cs typeface="Times New Roman" panose="02020603050405020304" pitchFamily="18" charset="0"/>
              </a:rPr>
              <a:t>、</a:t>
            </a:r>
            <a:r>
              <a:rPr lang="en-GB" altLang="zh-CN" sz="1800" kern="0" dirty="0">
                <a:cs typeface="Times New Roman" panose="02020603050405020304" pitchFamily="18" charset="0"/>
              </a:rPr>
              <a:t>GPT-Engineer</a:t>
            </a:r>
            <a:r>
              <a:rPr lang="zh-CN" altLang="en-GB" sz="1800" kern="0" dirty="0">
                <a:cs typeface="Times New Roman" panose="02020603050405020304" pitchFamily="18" charset="0"/>
              </a:rPr>
              <a:t>、</a:t>
            </a:r>
            <a:r>
              <a:rPr lang="en-GB" altLang="zh-CN" sz="1800" kern="0" dirty="0" err="1">
                <a:cs typeface="Times New Roman" panose="02020603050405020304" pitchFamily="18" charset="0"/>
              </a:rPr>
              <a:t>BabyAGI</a:t>
            </a:r>
            <a:r>
              <a:rPr lang="zh-CN" altLang="en-GB" sz="1800" kern="0" dirty="0">
                <a:cs typeface="Times New Roman" panose="02020603050405020304" pitchFamily="18" charset="0"/>
              </a:rPr>
              <a:t>、</a:t>
            </a:r>
            <a:r>
              <a:rPr lang="en-GB" altLang="zh-CN" sz="1800" kern="0" dirty="0" err="1">
                <a:cs typeface="Times New Roman" panose="02020603050405020304" pitchFamily="18" charset="0"/>
              </a:rPr>
              <a:t>MetaGPT</a:t>
            </a:r>
            <a:r>
              <a:rPr lang="zh-CN" altLang="en-GB" sz="1800" kern="0" dirty="0">
                <a:cs typeface="Times New Roman" panose="02020603050405020304" pitchFamily="18" charset="0"/>
              </a:rPr>
              <a:t>等</a:t>
            </a:r>
            <a:r>
              <a:rPr lang="zh-CN" altLang="en-US" sz="1800" kern="0" dirty="0">
                <a:cs typeface="Times New Roman" panose="02020603050405020304" pitchFamily="18" charset="0"/>
              </a:rPr>
              <a:t>。</a:t>
            </a:r>
            <a:endParaRPr lang="en-US" altLang="zh-CN" sz="1800" kern="0" dirty="0">
              <a:cs typeface="Times New Roman" panose="02020603050405020304" pitchFamily="18" charset="0"/>
            </a:endParaRPr>
          </a:p>
          <a:p>
            <a:pPr indent="228600" algn="just"/>
            <a:endParaRPr lang="en-US" altLang="zh-CN" sz="1800" kern="0" dirty="0">
              <a:effectLst/>
              <a:cs typeface="Times New Roman" panose="02020603050405020304" pitchFamily="18" charset="0"/>
            </a:endParaRPr>
          </a:p>
          <a:p>
            <a:pPr indent="228600" algn="just"/>
            <a:r>
              <a:rPr lang="en-US" altLang="zh-CN" sz="1800" kern="0" dirty="0">
                <a:effectLst/>
                <a:cs typeface="Times New Roman" panose="02020603050405020304" pitchFamily="18" charset="0"/>
              </a:rPr>
              <a:t>  </a:t>
            </a:r>
            <a:r>
              <a:rPr lang="zh-CN" altLang="zh-CN" sz="1800" kern="0" dirty="0">
                <a:effectLst/>
                <a:cs typeface="Times New Roman" panose="02020603050405020304" pitchFamily="18" charset="0"/>
              </a:rPr>
              <a:t>以大模型为核心的</a:t>
            </a:r>
            <a:r>
              <a:rPr lang="en-US" altLang="zh-CN" sz="1800" kern="0" dirty="0">
                <a:effectLst/>
                <a:cs typeface="Times New Roman" panose="02020603050405020304" pitchFamily="18" charset="0"/>
              </a:rPr>
              <a:t>Agent</a:t>
            </a:r>
            <a:r>
              <a:rPr lang="zh-CN" altLang="zh-CN" sz="1800" kern="0" dirty="0">
                <a:effectLst/>
                <a:cs typeface="Times New Roman" panose="02020603050405020304" pitchFamily="18" charset="0"/>
              </a:rPr>
              <a:t>开发，能够为企业和个人提供个性化的需求解决方案，使作为人类的智能助手的目标成为可能。</a:t>
            </a:r>
            <a:r>
              <a:rPr lang="en-US" altLang="zh-CN" sz="1800" kern="0" dirty="0">
                <a:effectLst/>
                <a:cs typeface="Times New Roman" panose="02020603050405020304" pitchFamily="18" charset="0"/>
              </a:rPr>
              <a:t>Agent</a:t>
            </a:r>
            <a:r>
              <a:rPr lang="zh-CN" altLang="zh-CN" sz="1800" kern="0" dirty="0">
                <a:effectLst/>
                <a:cs typeface="Times New Roman" panose="02020603050405020304" pitchFamily="18" charset="0"/>
              </a:rPr>
              <a:t>是大模型能力的延伸和具现，评估、改进</a:t>
            </a:r>
            <a:r>
              <a:rPr lang="en-US" altLang="zh-CN" sz="1800" kern="0" dirty="0">
                <a:effectLst/>
                <a:cs typeface="Times New Roman" panose="02020603050405020304" pitchFamily="18" charset="0"/>
              </a:rPr>
              <a:t>Agent</a:t>
            </a:r>
            <a:r>
              <a:rPr lang="zh-CN" altLang="zh-CN" sz="1800" kern="0" dirty="0">
                <a:effectLst/>
                <a:cs typeface="Times New Roman" panose="02020603050405020304" pitchFamily="18" charset="0"/>
              </a:rPr>
              <a:t>能力对推进大模型在垂直领域的落地应用具有关键意义。本节介绍以下具有代表性的基于大模型的</a:t>
            </a:r>
            <a:r>
              <a:rPr lang="en-US" altLang="zh-CN" sz="1800" kern="0" dirty="0">
                <a:effectLst/>
                <a:cs typeface="Times New Roman" panose="02020603050405020304" pitchFamily="18" charset="0"/>
              </a:rPr>
              <a:t>Agent</a:t>
            </a:r>
            <a:r>
              <a:rPr lang="zh-CN" altLang="zh-CN" sz="1800" kern="0" dirty="0">
                <a:effectLst/>
                <a:cs typeface="Times New Roman" panose="02020603050405020304" pitchFamily="18" charset="0"/>
              </a:rPr>
              <a:t>评估方案。</a:t>
            </a:r>
            <a:r>
              <a:rPr lang="zh-CN" altLang="zh-CN" sz="1800" dirty="0">
                <a:effectLst/>
                <a:cs typeface="Times New Roman" panose="02020603050405020304" pitchFamily="18" charset="0"/>
              </a:rPr>
              <a:t> </a:t>
            </a:r>
            <a:endParaRPr lang="zh-CN" altLang="zh-CN" sz="1800" dirty="0">
              <a:effectLst/>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70" y="137458"/>
            <a:ext cx="6766319" cy="944929"/>
          </a:xfrm>
        </p:spPr>
        <p:txBody>
          <a:bodyPr>
            <a:normAutofit/>
          </a:bodyPr>
          <a:lstStyle/>
          <a:p>
            <a:pPr indent="271780" algn="just"/>
            <a:r>
              <a:rPr lang="en-US" altLang="zh-CN" sz="4000" dirty="0">
                <a:solidFill>
                  <a:schemeClr val="accent1"/>
                </a:solidFill>
                <a:cs typeface="+mn-ea"/>
              </a:rPr>
              <a:t>1.1</a:t>
            </a:r>
            <a:r>
              <a:rPr lang="zh-CN" altLang="en-US" sz="4000" dirty="0">
                <a:solidFill>
                  <a:schemeClr val="accent1"/>
                </a:solidFill>
                <a:cs typeface="+mn-ea"/>
              </a:rPr>
              <a:t> </a:t>
            </a:r>
            <a:r>
              <a:rPr lang="zh-CN" altLang="zh-CN" sz="4000" dirty="0">
                <a:solidFill>
                  <a:schemeClr val="accent1"/>
                </a:solidFill>
                <a:cs typeface="+mn-ea"/>
              </a:rPr>
              <a:t>常见评测基准</a:t>
            </a:r>
            <a:r>
              <a:rPr lang="zh-CN" altLang="en-US" sz="4000" dirty="0">
                <a:solidFill>
                  <a:schemeClr val="accent1"/>
                </a:solidFill>
                <a:cs typeface="+mn-ea"/>
                <a:sym typeface="+mn-lt"/>
              </a:rPr>
              <a:t>简介</a:t>
            </a:r>
            <a:endParaRPr lang="zh-CN" altLang="zh-CN" sz="4000" dirty="0">
              <a:solidFill>
                <a:schemeClr val="accent1"/>
              </a:solidFill>
              <a:cs typeface="+mn-ea"/>
            </a:endParaRPr>
          </a:p>
        </p:txBody>
      </p:sp>
      <p:graphicFrame>
        <p:nvGraphicFramePr>
          <p:cNvPr id="8" name="内容占位符 7"/>
          <p:cNvGraphicFramePr>
            <a:graphicFrameLocks noGrp="1"/>
          </p:cNvGraphicFramePr>
          <p:nvPr>
            <p:ph idx="1"/>
          </p:nvPr>
        </p:nvGraphicFramePr>
        <p:xfrm>
          <a:off x="-105508" y="1"/>
          <a:ext cx="12297508" cy="6858000"/>
        </p:xfrm>
        <a:graphic>
          <a:graphicData uri="http://schemas.openxmlformats.org/drawingml/2006/table">
            <a:tbl>
              <a:tblPr firstRow="1" firstCol="1" bandRow="1">
                <a:tableStyleId>{5C22544A-7EE6-4342-B048-85BDC9FD1C3A}</a:tableStyleId>
              </a:tblPr>
              <a:tblGrid>
                <a:gridCol w="896467"/>
                <a:gridCol w="1121290"/>
                <a:gridCol w="1759334"/>
                <a:gridCol w="8520417"/>
              </a:tblGrid>
              <a:tr h="468415">
                <a:tc>
                  <a:txBody>
                    <a:bodyPr/>
                    <a:lstStyle/>
                    <a:p>
                      <a:pPr algn="ctr"/>
                      <a:r>
                        <a:rPr lang="zh-CN" sz="1000" kern="100" dirty="0">
                          <a:effectLst/>
                        </a:rPr>
                        <a:t>评测类别</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ctr"/>
                      <a:r>
                        <a:rPr lang="zh-CN" sz="1000" kern="100" dirty="0">
                          <a:effectLst/>
                        </a:rPr>
                        <a:t>任务类型</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ctr"/>
                      <a:r>
                        <a:rPr lang="zh-CN" sz="1000" kern="100" dirty="0">
                          <a:effectLst/>
                        </a:rPr>
                        <a:t>子任务类型</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ctr"/>
                      <a:r>
                        <a:rPr lang="zh-CN" sz="1000" kern="100" dirty="0">
                          <a:effectLst/>
                        </a:rPr>
                        <a:t>基准名称</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365651">
                <a:tc rowSpan="17">
                  <a:txBody>
                    <a:bodyPr/>
                    <a:lstStyle/>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zh-CN" sz="900" kern="100" dirty="0">
                          <a:effectLst/>
                        </a:rPr>
                        <a:t>通用能力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rowSpan="8">
                  <a:txBody>
                    <a:bodyPr/>
                    <a:lstStyle/>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r>
                        <a:rPr lang="en-US" sz="900" kern="100" dirty="0">
                          <a:effectLst/>
                        </a:rPr>
                        <a:t> </a:t>
                      </a:r>
                      <a:endParaRPr lang="zh-CN" sz="1100" kern="100" dirty="0">
                        <a:effectLst/>
                      </a:endParaRPr>
                    </a:p>
                    <a:p>
                      <a:pPr algn="ctr"/>
                      <a:r>
                        <a:rPr lang="zh-CN" sz="900" kern="100" dirty="0">
                          <a:effectLst/>
                        </a:rPr>
                        <a:t>自然语言理解与</a:t>
                      </a:r>
                      <a:endParaRPr lang="zh-CN" sz="1100" kern="100" dirty="0">
                        <a:effectLst/>
                      </a:endParaRPr>
                    </a:p>
                    <a:p>
                      <a:pPr algn="ctr"/>
                      <a:r>
                        <a:rPr lang="zh-CN" sz="900" kern="100" dirty="0">
                          <a:effectLst/>
                        </a:rPr>
                        <a:t>生成能力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zh-CN" sz="900" kern="100" dirty="0">
                          <a:effectLst/>
                        </a:rPr>
                        <a:t>阅读理解</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DROP</a:t>
                      </a:r>
                      <a:r>
                        <a:rPr lang="zh-CN" sz="900" kern="100" dirty="0">
                          <a:effectLst/>
                        </a:rPr>
                        <a:t>、</a:t>
                      </a:r>
                      <a:r>
                        <a:rPr lang="en-US" sz="900" kern="100" dirty="0" err="1">
                          <a:effectLst/>
                        </a:rPr>
                        <a:t>SQuAD</a:t>
                      </a:r>
                      <a:r>
                        <a:rPr lang="zh-CN" sz="900" kern="100" dirty="0">
                          <a:effectLst/>
                        </a:rPr>
                        <a:t>、</a:t>
                      </a:r>
                      <a:r>
                        <a:rPr lang="en-US" sz="900" kern="100" dirty="0">
                          <a:effectLst/>
                        </a:rPr>
                        <a:t>TRIVIAQA</a:t>
                      </a:r>
                      <a:r>
                        <a:rPr lang="zh-CN" sz="900" kern="100" dirty="0">
                          <a:effectLst/>
                        </a:rPr>
                        <a:t>、</a:t>
                      </a:r>
                      <a:r>
                        <a:rPr lang="en-US" sz="900" kern="100" dirty="0">
                          <a:effectLst/>
                        </a:rPr>
                        <a:t>BABI </a:t>
                      </a:r>
                      <a:r>
                        <a:rPr lang="zh-CN" sz="900" kern="100" dirty="0">
                          <a:effectLst/>
                        </a:rPr>
                        <a:t>、</a:t>
                      </a:r>
                      <a:r>
                        <a:rPr lang="en-US" sz="900" kern="100" dirty="0">
                          <a:effectLst/>
                        </a:rPr>
                        <a:t>MASSIVE</a:t>
                      </a:r>
                      <a:r>
                        <a:rPr lang="en-US" sz="900" kern="100" baseline="30000" dirty="0">
                          <a:effectLst/>
                        </a:rPr>
                        <a:t>]</a:t>
                      </a:r>
                      <a:r>
                        <a:rPr lang="zh-CN" sz="900" kern="100" dirty="0">
                          <a:effectLst/>
                        </a:rPr>
                        <a:t>、</a:t>
                      </a:r>
                      <a:r>
                        <a:rPr lang="en-US" sz="900" kern="100" dirty="0" err="1">
                          <a:effectLst/>
                        </a:rPr>
                        <a:t>Belebele</a:t>
                      </a:r>
                      <a:r>
                        <a:rPr lang="zh-CN" sz="900" kern="100" dirty="0">
                          <a:effectLst/>
                        </a:rPr>
                        <a:t>、</a:t>
                      </a:r>
                      <a:r>
                        <a:rPr lang="en-US" sz="900" kern="100" dirty="0">
                          <a:effectLst/>
                        </a:rPr>
                        <a:t>Two Word Test</a:t>
                      </a:r>
                      <a:r>
                        <a:rPr lang="zh-CN" sz="900" kern="100" dirty="0">
                          <a:effectLst/>
                        </a:rPr>
                        <a:t>（</a:t>
                      </a:r>
                      <a:r>
                        <a:rPr lang="en-US" sz="900" kern="100" dirty="0">
                          <a:effectLst/>
                        </a:rPr>
                        <a:t>TWT</a:t>
                      </a:r>
                      <a:r>
                        <a:rPr lang="zh-CN" sz="900" kern="100" dirty="0">
                          <a:effectLst/>
                        </a:rPr>
                        <a:t>）、</a:t>
                      </a:r>
                      <a:r>
                        <a:rPr lang="en-US" sz="900" kern="100" dirty="0" err="1">
                          <a:effectLst/>
                        </a:rPr>
                        <a:t>EvEval</a:t>
                      </a:r>
                      <a:r>
                        <a:rPr lang="zh-CN" sz="900" kern="100" dirty="0">
                          <a:effectLst/>
                        </a:rPr>
                        <a:t>、</a:t>
                      </a:r>
                      <a:r>
                        <a:rPr lang="en-US" sz="900" kern="100" dirty="0">
                          <a:effectLst/>
                        </a:rPr>
                        <a:t>C-SEM</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166097">
                <a:tc vMerge="1">
                  <a:tcPr/>
                </a:tc>
                <a:tc vMerge="1">
                  <a:tcPr/>
                </a:tc>
                <a:tc>
                  <a:txBody>
                    <a:bodyPr/>
                    <a:lstStyle/>
                    <a:p>
                      <a:pPr algn="just"/>
                      <a:r>
                        <a:rPr lang="zh-CN" sz="900" kern="100">
                          <a:effectLst/>
                        </a:rPr>
                        <a:t>文本分类</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XSLUE</a:t>
                      </a:r>
                      <a:r>
                        <a:rPr lang="zh-CN" sz="900" kern="100" dirty="0">
                          <a:effectLst/>
                        </a:rPr>
                        <a:t>、</a:t>
                      </a:r>
                      <a:r>
                        <a:rPr lang="en-US" sz="900" kern="100" dirty="0" err="1">
                          <a:effectLst/>
                        </a:rPr>
                        <a:t>ScoKET</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430177">
                <a:tc vMerge="1">
                  <a:tcPr/>
                </a:tc>
                <a:tc vMerge="1">
                  <a:tcPr/>
                </a:tc>
                <a:tc>
                  <a:txBody>
                    <a:bodyPr/>
                    <a:lstStyle/>
                    <a:p>
                      <a:pPr algn="just"/>
                      <a:r>
                        <a:rPr lang="en-US" sz="900" kern="100" dirty="0">
                          <a:effectLst/>
                        </a:rPr>
                        <a:t> </a:t>
                      </a:r>
                      <a:endParaRPr lang="zh-CN" sz="1100" kern="100" dirty="0">
                        <a:effectLst/>
                      </a:endParaRPr>
                    </a:p>
                    <a:p>
                      <a:pPr algn="just"/>
                      <a:r>
                        <a:rPr lang="zh-CN" sz="900" kern="100" dirty="0">
                          <a:effectLst/>
                        </a:rPr>
                        <a:t>推理能力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Swag</a:t>
                      </a:r>
                      <a:r>
                        <a:rPr lang="zh-CN" sz="900" kern="100" dirty="0">
                          <a:effectLst/>
                        </a:rPr>
                        <a:t>、</a:t>
                      </a:r>
                      <a:r>
                        <a:rPr lang="en-US" sz="900" kern="100" dirty="0" err="1">
                          <a:effectLst/>
                        </a:rPr>
                        <a:t>HellaSwag</a:t>
                      </a:r>
                      <a:r>
                        <a:rPr lang="zh-CN" sz="900" kern="100" dirty="0">
                          <a:effectLst/>
                        </a:rPr>
                        <a:t>、</a:t>
                      </a:r>
                      <a:r>
                        <a:rPr lang="en-US" sz="900" kern="100" dirty="0" err="1">
                          <a:effectLst/>
                        </a:rPr>
                        <a:t>StrategyQA</a:t>
                      </a:r>
                      <a:r>
                        <a:rPr lang="zh-CN" sz="900" kern="100" dirty="0">
                          <a:effectLst/>
                        </a:rPr>
                        <a:t>、</a:t>
                      </a:r>
                      <a:r>
                        <a:rPr lang="en-US" sz="900" kern="100" dirty="0">
                          <a:effectLst/>
                        </a:rPr>
                        <a:t>PIQA(Physical IQA) </a:t>
                      </a:r>
                      <a:r>
                        <a:rPr lang="zh-CN" sz="900" kern="100" dirty="0">
                          <a:effectLst/>
                        </a:rPr>
                        <a:t>、</a:t>
                      </a:r>
                      <a:r>
                        <a:rPr lang="en-US" sz="900" kern="100" dirty="0">
                          <a:effectLst/>
                        </a:rPr>
                        <a:t>Winograd Schema Challenge</a:t>
                      </a:r>
                      <a:r>
                        <a:rPr lang="zh-CN" sz="900" kern="100" dirty="0">
                          <a:effectLst/>
                        </a:rPr>
                        <a:t>（</a:t>
                      </a:r>
                      <a:r>
                        <a:rPr lang="en-US" sz="900" kern="100" dirty="0">
                          <a:effectLst/>
                        </a:rPr>
                        <a:t>WSC</a:t>
                      </a:r>
                      <a:r>
                        <a:rPr lang="zh-CN" sz="900" kern="100" dirty="0">
                          <a:effectLst/>
                        </a:rPr>
                        <a:t>）、</a:t>
                      </a:r>
                      <a:r>
                        <a:rPr lang="en-US" sz="900" kern="100" dirty="0" err="1">
                          <a:effectLst/>
                        </a:rPr>
                        <a:t>WinoGrande</a:t>
                      </a:r>
                      <a:r>
                        <a:rPr lang="zh-CN" sz="900" kern="100" dirty="0">
                          <a:effectLst/>
                        </a:rPr>
                        <a:t>、</a:t>
                      </a:r>
                      <a:r>
                        <a:rPr lang="en-US" sz="900" kern="100" dirty="0">
                          <a:effectLst/>
                        </a:rPr>
                        <a:t>COPA</a:t>
                      </a:r>
                      <a:r>
                        <a:rPr lang="zh-CN" sz="900" kern="100" dirty="0">
                          <a:effectLst/>
                        </a:rPr>
                        <a:t>、</a:t>
                      </a:r>
                      <a:r>
                        <a:rPr lang="en-US" sz="900" kern="100" dirty="0" err="1">
                          <a:effectLst/>
                        </a:rPr>
                        <a:t>CoT</a:t>
                      </a:r>
                      <a:r>
                        <a:rPr lang="en-US" sz="900" kern="100" dirty="0">
                          <a:effectLst/>
                        </a:rPr>
                        <a:t> Hub</a:t>
                      </a:r>
                      <a:r>
                        <a:rPr lang="zh-CN" sz="900" kern="100" dirty="0">
                          <a:effectLst/>
                        </a:rPr>
                        <a:t>、</a:t>
                      </a:r>
                      <a:r>
                        <a:rPr lang="en-US" sz="900" kern="100" dirty="0">
                          <a:effectLst/>
                        </a:rPr>
                        <a:t>ARC</a:t>
                      </a:r>
                      <a:r>
                        <a:rPr lang="zh-CN" sz="900" kern="100" dirty="0">
                          <a:effectLst/>
                        </a:rPr>
                        <a:t>、</a:t>
                      </a:r>
                      <a:r>
                        <a:rPr lang="en-US" sz="900" kern="100" dirty="0">
                          <a:effectLst/>
                        </a:rPr>
                        <a:t>Adversarial NLI</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215087">
                <a:tc vMerge="1">
                  <a:tcPr/>
                </a:tc>
                <a:tc vMerge="1">
                  <a:tcPr/>
                </a:tc>
                <a:tc>
                  <a:txBody>
                    <a:bodyPr/>
                    <a:lstStyle/>
                    <a:p>
                      <a:pPr algn="just"/>
                      <a:r>
                        <a:rPr lang="zh-CN" sz="900" kern="100">
                          <a:effectLst/>
                        </a:rPr>
                        <a:t>长文本处理能力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LONGBENCH</a:t>
                      </a:r>
                      <a:r>
                        <a:rPr lang="zh-CN" sz="900" kern="100" dirty="0">
                          <a:effectLst/>
                        </a:rPr>
                        <a:t>、</a:t>
                      </a:r>
                      <a:r>
                        <a:rPr lang="en-US" sz="900" kern="100" dirty="0">
                          <a:effectLst/>
                        </a:rPr>
                        <a:t>M</a:t>
                      </a:r>
                      <a:r>
                        <a:rPr lang="en-US" sz="900" kern="100" baseline="30000" dirty="0">
                          <a:effectLst/>
                        </a:rPr>
                        <a:t>4</a:t>
                      </a:r>
                      <a:r>
                        <a:rPr lang="en-US" sz="900" kern="100" dirty="0">
                          <a:effectLst/>
                        </a:rPr>
                        <a:t>LE</a:t>
                      </a:r>
                      <a:r>
                        <a:rPr lang="zh-CN" sz="900" kern="100" dirty="0">
                          <a:effectLst/>
                        </a:rPr>
                        <a:t>、</a:t>
                      </a:r>
                      <a:r>
                        <a:rPr lang="en-US" sz="900" kern="100" dirty="0">
                          <a:effectLst/>
                        </a:rPr>
                        <a:t>L-Eval</a:t>
                      </a:r>
                      <a:r>
                        <a:rPr lang="zh-CN" sz="900" kern="100" dirty="0">
                          <a:effectLst/>
                        </a:rPr>
                        <a:t>、</a:t>
                      </a:r>
                      <a:r>
                        <a:rPr lang="en-US" sz="900" kern="100" dirty="0">
                          <a:effectLst/>
                        </a:rPr>
                        <a:t>BAMBOO</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251535">
                <a:tc vMerge="1">
                  <a:tcPr/>
                </a:tc>
                <a:tc vMerge="1">
                  <a:tcPr/>
                </a:tc>
                <a:tc>
                  <a:txBody>
                    <a:bodyPr/>
                    <a:lstStyle/>
                    <a:p>
                      <a:pPr algn="just"/>
                      <a:r>
                        <a:rPr lang="zh-CN" sz="900" kern="100">
                          <a:effectLst/>
                        </a:rPr>
                        <a:t>复杂结构生成能力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 STRUC-BENCH</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200749">
                <a:tc vMerge="1">
                  <a:tcPr/>
                </a:tc>
                <a:tc vMerge="1">
                  <a:tcPr/>
                </a:tc>
                <a:tc>
                  <a:txBody>
                    <a:bodyPr/>
                    <a:lstStyle/>
                    <a:p>
                      <a:pPr algn="just"/>
                      <a:r>
                        <a:rPr lang="zh-CN" sz="900" kern="100">
                          <a:effectLst/>
                        </a:rPr>
                        <a:t>摘要生成能力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 MQAG</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163286">
                <a:tc vMerge="1">
                  <a:tcPr/>
                </a:tc>
                <a:tc vMerge="1">
                  <a:tcPr/>
                </a:tc>
                <a:tc>
                  <a:txBody>
                    <a:bodyPr/>
                    <a:lstStyle/>
                    <a:p>
                      <a:pPr algn="just"/>
                      <a:r>
                        <a:rPr lang="zh-CN" sz="900" kern="100">
                          <a:effectLst/>
                        </a:rPr>
                        <a:t>多轮对话</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Chatbot Arena</a:t>
                      </a:r>
                      <a:r>
                        <a:rPr lang="zh-CN" sz="900" kern="100" dirty="0">
                          <a:effectLst/>
                        </a:rPr>
                        <a:t>、</a:t>
                      </a:r>
                      <a:r>
                        <a:rPr lang="en-US" sz="900" kern="100" dirty="0" err="1">
                          <a:effectLst/>
                        </a:rPr>
                        <a:t>GameEval</a:t>
                      </a:r>
                      <a:r>
                        <a:rPr lang="zh-CN" sz="900" kern="100" dirty="0">
                          <a:effectLst/>
                        </a:rPr>
                        <a:t>、</a:t>
                      </a:r>
                      <a:r>
                        <a:rPr lang="en-US" sz="900" kern="100" dirty="0">
                          <a:effectLst/>
                        </a:rPr>
                        <a:t>MT-Bench</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163286">
                <a:tc vMerge="1">
                  <a:tcPr/>
                </a:tc>
                <a:tc vMerge="1">
                  <a:tcPr/>
                </a:tc>
                <a:tc>
                  <a:txBody>
                    <a:bodyPr/>
                    <a:lstStyle/>
                    <a:p>
                      <a:pPr algn="just"/>
                      <a:r>
                        <a:rPr lang="zh-CN" sz="900" kern="100">
                          <a:effectLst/>
                        </a:rPr>
                        <a:t>多语种理解与生成任务</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XGLUE</a:t>
                      </a:r>
                      <a:r>
                        <a:rPr lang="zh-CN" sz="900" kern="100" dirty="0">
                          <a:effectLst/>
                        </a:rPr>
                        <a:t>、</a:t>
                      </a:r>
                      <a:r>
                        <a:rPr lang="en-US" sz="900" kern="100" dirty="0">
                          <a:effectLst/>
                        </a:rPr>
                        <a:t>CUGE</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192983">
                <a:tc vMerge="1">
                  <a:tcPr/>
                </a:tc>
                <a:tc rowSpan="3">
                  <a:txBody>
                    <a:bodyPr/>
                    <a:lstStyle/>
                    <a:p>
                      <a:r>
                        <a:rPr lang="en-US" sz="900" kern="100" dirty="0">
                          <a:effectLst/>
                        </a:rPr>
                        <a:t> </a:t>
                      </a:r>
                      <a:endParaRPr lang="zh-CN" sz="1100" kern="100" dirty="0">
                        <a:effectLst/>
                      </a:endParaRPr>
                    </a:p>
                    <a:p>
                      <a:r>
                        <a:rPr lang="en-US" sz="900" kern="100" dirty="0">
                          <a:effectLst/>
                        </a:rPr>
                        <a:t> </a:t>
                      </a:r>
                      <a:r>
                        <a:rPr lang="zh-CN" altLang="en-US" sz="1100" kern="100" dirty="0">
                          <a:effectLst/>
                        </a:rPr>
                        <a:t>  </a:t>
                      </a:r>
                      <a:r>
                        <a:rPr lang="zh-CN" sz="900" kern="100" dirty="0">
                          <a:effectLst/>
                        </a:rPr>
                        <a:t>世界知识能力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r>
                        <a:rPr lang="zh-CN" sz="900" kern="100">
                          <a:effectLst/>
                        </a:rPr>
                        <a:t>基础教育阶段知识能力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GAOKAO-Bench</a:t>
                      </a:r>
                      <a:r>
                        <a:rPr lang="zh-CN" sz="900" kern="100" dirty="0">
                          <a:effectLst/>
                        </a:rPr>
                        <a:t>、</a:t>
                      </a:r>
                      <a:r>
                        <a:rPr lang="en-US" sz="900" kern="100" dirty="0" err="1">
                          <a:effectLst/>
                        </a:rPr>
                        <a:t>KoLA</a:t>
                      </a:r>
                      <a:r>
                        <a:rPr lang="zh-CN" sz="900" kern="100" dirty="0">
                          <a:effectLst/>
                        </a:rPr>
                        <a:t>、</a:t>
                      </a:r>
                      <a:r>
                        <a:rPr lang="en-US" sz="900" kern="100" dirty="0">
                          <a:effectLst/>
                        </a:rPr>
                        <a:t>M3Exam</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163286">
                <a:tc vMerge="1">
                  <a:tcPr/>
                </a:tc>
                <a:tc vMerge="1">
                  <a:tcPr/>
                </a:tc>
                <a:tc>
                  <a:txBody>
                    <a:bodyPr/>
                    <a:lstStyle/>
                    <a:p>
                      <a:r>
                        <a:rPr lang="zh-CN" sz="900" kern="100">
                          <a:effectLst/>
                        </a:rPr>
                        <a:t>高等教育阶段知识能力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MMCU</a:t>
                      </a:r>
                      <a:r>
                        <a:rPr lang="zh-CN" sz="900" kern="100" dirty="0">
                          <a:effectLst/>
                        </a:rPr>
                        <a:t>、</a:t>
                      </a:r>
                      <a:r>
                        <a:rPr lang="en-US" sz="900" kern="100" dirty="0" err="1">
                          <a:effectLst/>
                        </a:rPr>
                        <a:t>AGIEval</a:t>
                      </a:r>
                      <a:r>
                        <a:rPr lang="zh-CN" sz="900" kern="100" dirty="0">
                          <a:effectLst/>
                        </a:rPr>
                        <a:t>、</a:t>
                      </a:r>
                      <a:r>
                        <a:rPr lang="en-US" sz="900" kern="100" dirty="0">
                          <a:effectLst/>
                        </a:rPr>
                        <a:t>ARB</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290368">
                <a:tc vMerge="1">
                  <a:tcPr/>
                </a:tc>
                <a:tc vMerge="1">
                  <a:tcPr/>
                </a:tc>
                <a:tc>
                  <a:txBody>
                    <a:bodyPr/>
                    <a:lstStyle/>
                    <a:p>
                      <a:r>
                        <a:rPr lang="zh-CN" sz="900" kern="100">
                          <a:effectLst/>
                        </a:rPr>
                        <a:t>全阶段知识能力</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MMLU</a:t>
                      </a:r>
                      <a:r>
                        <a:rPr lang="zh-CN" sz="900" kern="100" dirty="0">
                          <a:effectLst/>
                        </a:rPr>
                        <a:t>、獬豸（</a:t>
                      </a:r>
                      <a:r>
                        <a:rPr lang="en-US" sz="900" kern="100" dirty="0" err="1">
                          <a:effectLst/>
                        </a:rPr>
                        <a:t>Xiezhi</a:t>
                      </a:r>
                      <a:r>
                        <a:rPr lang="zh-CN" sz="900" kern="100" dirty="0">
                          <a:effectLst/>
                        </a:rPr>
                        <a:t>）、</a:t>
                      </a:r>
                      <a:r>
                        <a:rPr lang="en-US" sz="900" kern="100" dirty="0">
                          <a:effectLst/>
                        </a:rPr>
                        <a:t>CMMLU</a:t>
                      </a:r>
                      <a:r>
                        <a:rPr lang="zh-CN" sz="900" kern="100" dirty="0">
                          <a:effectLst/>
                        </a:rPr>
                        <a:t>、</a:t>
                      </a:r>
                      <a:r>
                        <a:rPr lang="en-US" sz="900" kern="100" dirty="0">
                          <a:effectLst/>
                        </a:rPr>
                        <a:t>C-Eval</a:t>
                      </a:r>
                      <a:r>
                        <a:rPr lang="zh-CN" sz="900" kern="100" dirty="0">
                          <a:effectLst/>
                        </a:rPr>
                        <a:t>、</a:t>
                      </a:r>
                      <a:r>
                        <a:rPr lang="en-US" sz="900" kern="100" dirty="0">
                          <a:effectLst/>
                        </a:rPr>
                        <a:t>M3KE</a:t>
                      </a:r>
                      <a:r>
                        <a:rPr lang="zh-CN" sz="900" kern="100" dirty="0">
                          <a:effectLst/>
                        </a:rPr>
                        <a:t>、</a:t>
                      </a:r>
                      <a:r>
                        <a:rPr lang="en-US" sz="900" kern="100" dirty="0">
                          <a:effectLst/>
                        </a:rPr>
                        <a:t>CG-Eval</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967896">
                <a:tc vMerge="1">
                  <a:tcPr/>
                </a:tc>
                <a:tc>
                  <a:txBody>
                    <a:bodyPr/>
                    <a:lstStyle/>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r>
                        <a:rPr lang="zh-CN" sz="900" kern="100" dirty="0">
                          <a:effectLst/>
                        </a:rPr>
                        <a:t>伦理安全能力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r>
                        <a:rPr lang="zh-CN" sz="900" kern="100">
                          <a:effectLst/>
                        </a:rPr>
                        <a:t>年龄、残疾、民族、性别、国籍、外貌、种族、宗教、社会经济地位、性取向、疾病、学历、户籍、地域等话题的价值对齐</a:t>
                      </a:r>
                      <a:endParaRPr lang="zh-CN" sz="1100" kern="10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BBQ</a:t>
                      </a:r>
                      <a:r>
                        <a:rPr lang="zh-CN" sz="900" kern="100" dirty="0">
                          <a:effectLst/>
                        </a:rPr>
                        <a:t>、</a:t>
                      </a:r>
                      <a:r>
                        <a:rPr lang="en-US" sz="900" kern="100" dirty="0">
                          <a:effectLst/>
                        </a:rPr>
                        <a:t>BOLD</a:t>
                      </a:r>
                      <a:r>
                        <a:rPr lang="zh-CN" sz="900" kern="100" dirty="0">
                          <a:effectLst/>
                        </a:rPr>
                        <a:t>、</a:t>
                      </a:r>
                      <a:r>
                        <a:rPr lang="en-US" sz="900" kern="100" dirty="0">
                          <a:effectLst/>
                        </a:rPr>
                        <a:t>UNQOVER</a:t>
                      </a:r>
                      <a:r>
                        <a:rPr lang="zh-CN" sz="900" kern="100" dirty="0">
                          <a:effectLst/>
                        </a:rPr>
                        <a:t>、</a:t>
                      </a:r>
                      <a:r>
                        <a:rPr lang="en-US" sz="900" kern="100" dirty="0">
                          <a:effectLst/>
                        </a:rPr>
                        <a:t>TDFS</a:t>
                      </a:r>
                      <a:r>
                        <a:rPr lang="zh-CN" sz="900" kern="100" dirty="0">
                          <a:effectLst/>
                        </a:rPr>
                        <a:t>、</a:t>
                      </a:r>
                      <a:r>
                        <a:rPr lang="en-US" sz="900" kern="100" dirty="0">
                          <a:effectLst/>
                        </a:rPr>
                        <a:t>CBBQ</a:t>
                      </a:r>
                      <a:r>
                        <a:rPr lang="zh-CN" sz="900" kern="100" dirty="0">
                          <a:effectLst/>
                        </a:rPr>
                        <a:t>、</a:t>
                      </a:r>
                      <a:r>
                        <a:rPr lang="en-US" sz="900" kern="100" dirty="0" err="1">
                          <a:effectLst/>
                        </a:rPr>
                        <a:t>CHBias</a:t>
                      </a:r>
                      <a:r>
                        <a:rPr lang="zh-CN" sz="900" kern="100" dirty="0">
                          <a:effectLst/>
                        </a:rPr>
                        <a:t>、</a:t>
                      </a:r>
                      <a:r>
                        <a:rPr lang="en-US" sz="900" kern="100" dirty="0">
                          <a:effectLst/>
                        </a:rPr>
                        <a:t>CVALUES</a:t>
                      </a:r>
                      <a:r>
                        <a:rPr lang="zh-CN" sz="900" kern="100" dirty="0">
                          <a:effectLst/>
                        </a:rPr>
                        <a:t>、</a:t>
                      </a:r>
                      <a:r>
                        <a:rPr lang="en-US" sz="900" kern="100" dirty="0" err="1">
                          <a:effectLst/>
                        </a:rPr>
                        <a:t>SuperCLUE</a:t>
                      </a:r>
                      <a:r>
                        <a:rPr lang="en-US" sz="900" kern="100" dirty="0">
                          <a:effectLst/>
                        </a:rPr>
                        <a:t>-Safety</a:t>
                      </a:r>
                      <a:r>
                        <a:rPr lang="zh-CN" sz="900" kern="100" dirty="0">
                          <a:effectLst/>
                        </a:rPr>
                        <a:t>、</a:t>
                      </a:r>
                      <a:r>
                        <a:rPr lang="en-US" sz="900" kern="100" dirty="0" err="1">
                          <a:effectLst/>
                        </a:rPr>
                        <a:t>SafetyBench</a:t>
                      </a:r>
                      <a:r>
                        <a:rPr lang="zh-CN" sz="900" kern="100" dirty="0">
                          <a:effectLst/>
                        </a:rPr>
                        <a:t>、</a:t>
                      </a:r>
                      <a:r>
                        <a:rPr lang="en-US" sz="900" kern="100" dirty="0" err="1">
                          <a:effectLst/>
                        </a:rPr>
                        <a:t>TrustGPT</a:t>
                      </a:r>
                      <a:r>
                        <a:rPr lang="zh-CN" sz="900" kern="100" dirty="0">
                          <a:effectLst/>
                        </a:rPr>
                        <a:t>、</a:t>
                      </a:r>
                      <a:r>
                        <a:rPr lang="en-US" sz="900" kern="100" dirty="0">
                          <a:effectLst/>
                        </a:rPr>
                        <a:t>TRUSTWORTHY LLMS</a:t>
                      </a:r>
                      <a:r>
                        <a:rPr lang="zh-CN" sz="900" kern="100" dirty="0">
                          <a:effectLst/>
                        </a:rPr>
                        <a:t>、</a:t>
                      </a:r>
                      <a:r>
                        <a:rPr lang="en-US" sz="900" kern="100" dirty="0">
                          <a:effectLst/>
                        </a:rPr>
                        <a:t>TRUE</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645264">
                <a:tc vMerge="1">
                  <a:tcPr/>
                </a:tc>
                <a:tc rowSpan="3">
                  <a:txBody>
                    <a:bodyPr/>
                    <a:lstStyle/>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en-US" sz="900" kern="100" dirty="0">
                          <a:effectLst/>
                        </a:rPr>
                        <a:t> </a:t>
                      </a:r>
                      <a:endParaRPr lang="zh-CN" sz="1100" kern="100" dirty="0">
                        <a:effectLst/>
                      </a:endParaRPr>
                    </a:p>
                    <a:p>
                      <a:pPr algn="ctr"/>
                      <a:r>
                        <a:rPr lang="zh-CN" sz="900" kern="100" dirty="0">
                          <a:effectLst/>
                        </a:rPr>
                        <a:t>多模态能力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r>
                        <a:rPr lang="en-US" sz="900" kern="100" dirty="0">
                          <a:effectLst/>
                        </a:rPr>
                        <a:t> </a:t>
                      </a:r>
                      <a:endParaRPr lang="zh-CN" sz="1100" kern="100" dirty="0">
                        <a:effectLst/>
                      </a:endParaRPr>
                    </a:p>
                    <a:p>
                      <a:pPr algn="just"/>
                      <a:r>
                        <a:rPr lang="zh-CN" sz="900" kern="100" dirty="0">
                          <a:effectLst/>
                        </a:rPr>
                        <a:t>图像处理能力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MMMU</a:t>
                      </a:r>
                      <a:r>
                        <a:rPr lang="zh-CN" sz="900" kern="100" dirty="0">
                          <a:effectLst/>
                        </a:rPr>
                        <a:t>、</a:t>
                      </a:r>
                      <a:r>
                        <a:rPr lang="en-US" sz="900" kern="100" dirty="0">
                          <a:effectLst/>
                        </a:rPr>
                        <a:t>MME</a:t>
                      </a:r>
                      <a:r>
                        <a:rPr lang="zh-CN" sz="900" kern="100" dirty="0">
                          <a:effectLst/>
                        </a:rPr>
                        <a:t>、</a:t>
                      </a:r>
                      <a:r>
                        <a:rPr lang="en-US" sz="900" kern="100" dirty="0" err="1">
                          <a:effectLst/>
                        </a:rPr>
                        <a:t>MMBench</a:t>
                      </a:r>
                      <a:r>
                        <a:rPr lang="zh-CN" sz="900" kern="100" dirty="0">
                          <a:effectLst/>
                        </a:rPr>
                        <a:t>、</a:t>
                      </a:r>
                      <a:r>
                        <a:rPr lang="en-US" sz="900" kern="100" dirty="0" err="1">
                          <a:effectLst/>
                        </a:rPr>
                        <a:t>Lvlm-ehub</a:t>
                      </a:r>
                      <a:r>
                        <a:rPr lang="zh-CN" sz="900" kern="100" dirty="0">
                          <a:effectLst/>
                        </a:rPr>
                        <a:t>、</a:t>
                      </a:r>
                      <a:r>
                        <a:rPr lang="en-US" sz="900" kern="100" dirty="0" err="1">
                          <a:effectLst/>
                        </a:rPr>
                        <a:t>ReForm</a:t>
                      </a:r>
                      <a:r>
                        <a:rPr lang="en-US" sz="900" kern="100" dirty="0">
                          <a:effectLst/>
                        </a:rPr>
                        <a:t>-Eval</a:t>
                      </a:r>
                      <a:r>
                        <a:rPr lang="zh-CN" sz="900" kern="100" dirty="0">
                          <a:effectLst/>
                        </a:rPr>
                        <a:t>、</a:t>
                      </a:r>
                      <a:r>
                        <a:rPr lang="en-US" sz="900" kern="100" dirty="0">
                          <a:effectLst/>
                        </a:rPr>
                        <a:t>HE-T2I</a:t>
                      </a:r>
                      <a:r>
                        <a:rPr lang="zh-CN" sz="900" kern="100" dirty="0">
                          <a:effectLst/>
                        </a:rPr>
                        <a:t>、</a:t>
                      </a:r>
                      <a:r>
                        <a:rPr lang="en-US" sz="900" kern="100" dirty="0" err="1">
                          <a:effectLst/>
                        </a:rPr>
                        <a:t>DrawBench</a:t>
                      </a:r>
                      <a:r>
                        <a:rPr lang="zh-CN" sz="900" kern="100" dirty="0">
                          <a:effectLst/>
                        </a:rPr>
                        <a:t>、</a:t>
                      </a:r>
                      <a:r>
                        <a:rPr lang="en-US" sz="900" kern="100" dirty="0" err="1">
                          <a:effectLst/>
                        </a:rPr>
                        <a:t>mPLUG</a:t>
                      </a:r>
                      <a:r>
                        <a:rPr lang="en-US" sz="900" kern="100" dirty="0">
                          <a:effectLst/>
                        </a:rPr>
                        <a:t>-Owl</a:t>
                      </a:r>
                      <a:r>
                        <a:rPr lang="zh-CN" sz="900" kern="100" dirty="0">
                          <a:effectLst/>
                        </a:rPr>
                        <a:t>、</a:t>
                      </a:r>
                      <a:r>
                        <a:rPr lang="en-US" sz="900" kern="100" dirty="0">
                          <a:effectLst/>
                        </a:rPr>
                        <a:t>DALL-EVAL</a:t>
                      </a:r>
                      <a:r>
                        <a:rPr lang="zh-CN" sz="900" kern="100" dirty="0">
                          <a:effectLst/>
                        </a:rPr>
                        <a:t>、</a:t>
                      </a:r>
                      <a:r>
                        <a:rPr lang="en-US" sz="900" kern="100" dirty="0">
                          <a:effectLst/>
                        </a:rPr>
                        <a:t>HRS-Bench</a:t>
                      </a:r>
                      <a:r>
                        <a:rPr lang="zh-CN" sz="900" kern="100" dirty="0">
                          <a:effectLst/>
                        </a:rPr>
                        <a:t>、</a:t>
                      </a:r>
                      <a:r>
                        <a:rPr lang="en-US" sz="900" kern="100" dirty="0">
                          <a:effectLst/>
                        </a:rPr>
                        <a:t>HEIM</a:t>
                      </a:r>
                      <a:r>
                        <a:rPr lang="zh-CN" sz="900" kern="100" dirty="0">
                          <a:effectLst/>
                        </a:rPr>
                        <a:t>、</a:t>
                      </a:r>
                      <a:r>
                        <a:rPr lang="en-US" sz="900" kern="100" dirty="0">
                          <a:effectLst/>
                        </a:rPr>
                        <a:t>MATHVISTA</a:t>
                      </a:r>
                      <a:r>
                        <a:rPr lang="zh-CN" sz="900" kern="100" dirty="0">
                          <a:effectLst/>
                        </a:rPr>
                        <a:t>、</a:t>
                      </a:r>
                      <a:r>
                        <a:rPr lang="en-US" sz="900" kern="100" dirty="0" err="1">
                          <a:effectLst/>
                        </a:rPr>
                        <a:t>EditVal</a:t>
                      </a:r>
                      <a:r>
                        <a:rPr lang="zh-CN" sz="900" kern="100" dirty="0">
                          <a:effectLst/>
                        </a:rPr>
                        <a:t>、</a:t>
                      </a:r>
                      <a:r>
                        <a:rPr lang="en-US" sz="900" kern="100" dirty="0" err="1">
                          <a:effectLst/>
                        </a:rPr>
                        <a:t>EditBench</a:t>
                      </a:r>
                      <a:r>
                        <a:rPr lang="zh-CN" sz="900" kern="100" dirty="0">
                          <a:effectLst/>
                        </a:rPr>
                        <a:t>、</a:t>
                      </a:r>
                      <a:r>
                        <a:rPr lang="en-US" sz="900" kern="100" dirty="0">
                          <a:effectLst/>
                        </a:rPr>
                        <a:t>T2i-compbench</a:t>
                      </a:r>
                      <a:r>
                        <a:rPr lang="zh-CN" sz="900" kern="100" dirty="0">
                          <a:effectLst/>
                        </a:rPr>
                        <a:t>、</a:t>
                      </a:r>
                      <a:r>
                        <a:rPr lang="en-US" sz="900" kern="100" dirty="0">
                          <a:effectLst/>
                        </a:rPr>
                        <a:t>CLIP-R-Precision</a:t>
                      </a:r>
                      <a:r>
                        <a:rPr lang="zh-CN" sz="900" kern="100" dirty="0">
                          <a:effectLst/>
                        </a:rPr>
                        <a:t>、</a:t>
                      </a:r>
                      <a:r>
                        <a:rPr lang="en-US" sz="900" kern="100" dirty="0">
                          <a:effectLst/>
                        </a:rPr>
                        <a:t>TISE</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317256">
                <a:tc vMerge="1">
                  <a:tcPr/>
                </a:tc>
                <a:tc vMerge="1">
                  <a:tcPr/>
                </a:tc>
                <a:tc>
                  <a:txBody>
                    <a:bodyPr/>
                    <a:lstStyle/>
                    <a:p>
                      <a:pPr algn="just"/>
                      <a:r>
                        <a:rPr lang="zh-CN" sz="900" kern="100" dirty="0">
                          <a:effectLst/>
                        </a:rPr>
                        <a:t>视频处理能力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err="1">
                          <a:effectLst/>
                        </a:rPr>
                        <a:t>VBench</a:t>
                      </a:r>
                      <a:r>
                        <a:rPr lang="zh-CN" sz="900" kern="100" dirty="0">
                          <a:effectLst/>
                        </a:rPr>
                        <a:t>、</a:t>
                      </a:r>
                      <a:r>
                        <a:rPr lang="en-US" sz="900" kern="100" dirty="0">
                          <a:effectLst/>
                        </a:rPr>
                        <a:t>FETV</a:t>
                      </a:r>
                      <a:r>
                        <a:rPr lang="zh-CN" sz="900" kern="100" dirty="0">
                          <a:effectLst/>
                        </a:rPr>
                        <a:t>、</a:t>
                      </a:r>
                      <a:r>
                        <a:rPr lang="en-US" sz="900" kern="100" dirty="0" err="1">
                          <a:effectLst/>
                        </a:rPr>
                        <a:t>EvalCrafter</a:t>
                      </a:r>
                      <a:r>
                        <a:rPr lang="zh-CN" sz="900" kern="100" dirty="0">
                          <a:effectLst/>
                        </a:rPr>
                        <a:t>、</a:t>
                      </a:r>
                      <a:r>
                        <a:rPr lang="en-US" sz="900" kern="100" dirty="0">
                          <a:effectLst/>
                        </a:rPr>
                        <a:t>Perception Test</a:t>
                      </a:r>
                      <a:r>
                        <a:rPr lang="zh-CN" sz="900" kern="100" dirty="0">
                          <a:effectLst/>
                        </a:rPr>
                        <a:t>、</a:t>
                      </a:r>
                      <a:r>
                        <a:rPr lang="en-US" sz="900" kern="100" dirty="0" err="1">
                          <a:effectLst/>
                        </a:rPr>
                        <a:t>SuperCLUE</a:t>
                      </a:r>
                      <a:r>
                        <a:rPr lang="en-US" sz="900" kern="100" dirty="0">
                          <a:effectLst/>
                        </a:rPr>
                        <a:t>-Video</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365052">
                <a:tc vMerge="1">
                  <a:tcPr/>
                </a:tc>
                <a:tc vMerge="1">
                  <a:tcPr/>
                </a:tc>
                <a:tc>
                  <a:txBody>
                    <a:bodyPr/>
                    <a:lstStyle/>
                    <a:p>
                      <a:pPr algn="just"/>
                      <a:r>
                        <a:rPr lang="zh-CN" sz="900" kern="100" dirty="0">
                          <a:effectLst/>
                        </a:rPr>
                        <a:t>音频处理能力</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a:txBody>
                    <a:bodyPr/>
                    <a:lstStyle/>
                    <a:p>
                      <a:pPr algn="just"/>
                      <a:r>
                        <a:rPr lang="en-US" sz="900" kern="100" dirty="0">
                          <a:effectLst/>
                        </a:rPr>
                        <a:t>SUPERB</a:t>
                      </a:r>
                      <a:r>
                        <a:rPr lang="zh-CN" sz="900" kern="100" dirty="0">
                          <a:effectLst/>
                        </a:rPr>
                        <a:t>、</a:t>
                      </a:r>
                      <a:r>
                        <a:rPr lang="en-US" sz="900" kern="100" dirty="0">
                          <a:effectLst/>
                        </a:rPr>
                        <a:t>SUPERB-SG</a:t>
                      </a:r>
                      <a:r>
                        <a:rPr lang="zh-CN" sz="900" kern="100" dirty="0">
                          <a:effectLst/>
                        </a:rPr>
                        <a:t>、</a:t>
                      </a:r>
                      <a:r>
                        <a:rPr lang="en-US" sz="900" kern="100" dirty="0">
                          <a:effectLst/>
                        </a:rPr>
                        <a:t>ML-SUPERB</a:t>
                      </a:r>
                      <a:r>
                        <a:rPr lang="zh-CN" sz="900" kern="100" dirty="0">
                          <a:effectLst/>
                        </a:rPr>
                        <a:t>、</a:t>
                      </a:r>
                      <a:r>
                        <a:rPr lang="en-US" sz="900" kern="100" dirty="0">
                          <a:effectLst/>
                        </a:rPr>
                        <a:t>FLEURS</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r h="365052">
                <a:tc vMerge="1">
                  <a:tcPr marL="45743" marR="45743" marT="0" marB="0"/>
                </a:tc>
                <a:tc>
                  <a:txBody>
                    <a:bodyPr/>
                    <a:lstStyle/>
                    <a:p>
                      <a:pPr marL="0" algn="ctr" defTabSz="914400" rtl="0" eaLnBrk="1" latinLnBrk="0" hangingPunct="1"/>
                      <a:r>
                        <a:rPr lang="zh-CN" altLang="en-US" sz="900" kern="100" dirty="0">
                          <a:solidFill>
                            <a:schemeClr val="dk1"/>
                          </a:solidFill>
                          <a:effectLst/>
                          <a:latin typeface="+mn-lt"/>
                          <a:ea typeface="+mn-ea"/>
                          <a:cs typeface="+mn-cs"/>
                        </a:rPr>
                        <a:t>检索增强</a:t>
                      </a:r>
                      <a:endParaRPr lang="zh-CN" altLang="en-US" sz="900" kern="1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r>
                        <a:rPr lang="zh-CN" altLang="en-US" sz="900" kern="100" dirty="0">
                          <a:solidFill>
                            <a:schemeClr val="dk1"/>
                          </a:solidFill>
                          <a:effectLst/>
                          <a:latin typeface="+mn-lt"/>
                          <a:ea typeface="+mn-ea"/>
                          <a:cs typeface="+mn-cs"/>
                        </a:rPr>
                        <a:t>输入、检索、生成等</a:t>
                      </a:r>
                      <a:endParaRPr lang="zh-CN" altLang="en-US" sz="900" kern="100" dirty="0">
                        <a:solidFill>
                          <a:schemeClr val="dk1"/>
                        </a:solidFill>
                        <a:effectLst/>
                        <a:latin typeface="+mn-lt"/>
                        <a:ea typeface="+mn-ea"/>
                        <a:cs typeface="+mn-cs"/>
                      </a:endParaRPr>
                    </a:p>
                  </a:txBody>
                  <a:tcPr marL="68580" marR="68580" marT="0" marB="0"/>
                </a:tc>
                <a:tc>
                  <a:txBody>
                    <a:bodyPr/>
                    <a:lstStyle/>
                    <a:p>
                      <a:pPr algn="just"/>
                      <a:r>
                        <a:rPr lang="en-US" sz="7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RECALL</a:t>
                      </a:r>
                      <a:r>
                        <a:rPr lang="zh-CN" sz="7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7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RGB</a:t>
                      </a:r>
                      <a:r>
                        <a:rPr lang="zh-CN" sz="7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7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RAGAS</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81296">
                <a:tc vMerge="1">
                  <a:tcPr marL="45743" marR="45743" marT="0" marB="0"/>
                </a:tc>
                <a:tc>
                  <a:txBody>
                    <a:bodyPr/>
                    <a:lstStyle/>
                    <a:p>
                      <a:pPr marL="0" algn="ctr" defTabSz="914400" rtl="0" eaLnBrk="1" latinLnBrk="0" hangingPunct="1"/>
                      <a:r>
                        <a:rPr lang="en-US" sz="1100" kern="100" dirty="0">
                          <a:solidFill>
                            <a:schemeClr val="dk1"/>
                          </a:solidFill>
                          <a:effectLst/>
                          <a:latin typeface="+mn-lt"/>
                          <a:ea typeface="+mn-ea"/>
                          <a:cs typeface="+mn-cs"/>
                        </a:rPr>
                        <a:t>Agent</a:t>
                      </a:r>
                      <a:endParaRPr lang="zh-CN" altLang="en-US" sz="1100" kern="1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r>
                        <a:rPr lang="zh-CN" altLang="en-US" sz="900" kern="100" dirty="0">
                          <a:solidFill>
                            <a:schemeClr val="dk1"/>
                          </a:solidFill>
                          <a:effectLst/>
                          <a:latin typeface="+mn-lt"/>
                          <a:ea typeface="+mn-ea"/>
                          <a:cs typeface="+mn-cs"/>
                        </a:rPr>
                        <a:t>工具调用、任务规划、长短期记忆、安全性等</a:t>
                      </a:r>
                      <a:endParaRPr lang="zh-CN" altLang="en-US" sz="900" kern="100" dirty="0">
                        <a:solidFill>
                          <a:schemeClr val="dk1"/>
                        </a:solidFill>
                        <a:effectLst/>
                        <a:latin typeface="+mn-lt"/>
                        <a:ea typeface="+mn-ea"/>
                        <a:cs typeface="+mn-cs"/>
                      </a:endParaRPr>
                    </a:p>
                  </a:txBody>
                  <a:tcPr marL="68580" marR="68580" marT="0" marB="0"/>
                </a:tc>
                <a:tc>
                  <a:txBody>
                    <a:bodyPr/>
                    <a:lstStyle/>
                    <a:p>
                      <a:pPr algn="just"/>
                      <a:r>
                        <a:rPr lang="en-US" sz="75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SuperCLUE</a:t>
                      </a:r>
                      <a:r>
                        <a:rPr lang="en-US" sz="7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-Agent</a:t>
                      </a:r>
                      <a:r>
                        <a:rPr lang="zh-CN" sz="7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75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ToolEmu</a:t>
                      </a:r>
                      <a:r>
                        <a:rPr lang="zh-CN" sz="7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75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Agentbench</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645264">
                <a:tc gridSpan="3">
                  <a:txBody>
                    <a:bodyPr/>
                    <a:lstStyle/>
                    <a:p>
                      <a:pPr algn="just"/>
                      <a:r>
                        <a:rPr lang="en-US" sz="900" kern="100" dirty="0">
                          <a:effectLst/>
                        </a:rPr>
                        <a:t> </a:t>
                      </a:r>
                      <a:endParaRPr lang="zh-CN" sz="1100" kern="100" dirty="0">
                        <a:effectLst/>
                      </a:endParaRPr>
                    </a:p>
                    <a:p>
                      <a:pPr algn="ctr"/>
                      <a:r>
                        <a:rPr lang="zh-CN" sz="900" kern="100" dirty="0">
                          <a:effectLst/>
                        </a:rPr>
                        <a:t>综合任务评测</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c hMerge="1">
                  <a:tcPr/>
                </a:tc>
                <a:tc hMerge="1">
                  <a:tcPr/>
                </a:tc>
                <a:tc>
                  <a:txBody>
                    <a:bodyPr/>
                    <a:lstStyle/>
                    <a:p>
                      <a:pPr algn="just"/>
                      <a:r>
                        <a:rPr lang="en-US" sz="900" kern="100" dirty="0">
                          <a:effectLst/>
                        </a:rPr>
                        <a:t>HELM</a:t>
                      </a:r>
                      <a:r>
                        <a:rPr lang="zh-CN" sz="900" kern="100" dirty="0">
                          <a:effectLst/>
                        </a:rPr>
                        <a:t>、</a:t>
                      </a:r>
                      <a:r>
                        <a:rPr lang="en-US" sz="900" kern="100" dirty="0">
                          <a:effectLst/>
                        </a:rPr>
                        <a:t>GLUE</a:t>
                      </a:r>
                      <a:r>
                        <a:rPr lang="zh-CN" sz="900" kern="100" dirty="0">
                          <a:effectLst/>
                        </a:rPr>
                        <a:t>、</a:t>
                      </a:r>
                      <a:r>
                        <a:rPr lang="en-US" sz="900" kern="100" dirty="0" err="1">
                          <a:effectLst/>
                        </a:rPr>
                        <a:t>SuperGLUE</a:t>
                      </a:r>
                      <a:r>
                        <a:rPr lang="zh-CN" sz="900" kern="100" dirty="0">
                          <a:effectLst/>
                        </a:rPr>
                        <a:t>、</a:t>
                      </a:r>
                      <a:r>
                        <a:rPr lang="en-US" sz="900" kern="100" dirty="0">
                          <a:effectLst/>
                        </a:rPr>
                        <a:t>INSTRUCTEVAL</a:t>
                      </a:r>
                      <a:r>
                        <a:rPr lang="zh-CN" sz="900" kern="100" dirty="0">
                          <a:effectLst/>
                        </a:rPr>
                        <a:t>、</a:t>
                      </a:r>
                      <a:r>
                        <a:rPr lang="en-US" sz="900" kern="100" dirty="0" err="1">
                          <a:effectLst/>
                        </a:rPr>
                        <a:t>SuperCLUE</a:t>
                      </a:r>
                      <a:r>
                        <a:rPr lang="zh-CN" sz="900" kern="100" dirty="0">
                          <a:effectLst/>
                        </a:rPr>
                        <a:t>、</a:t>
                      </a:r>
                      <a:r>
                        <a:rPr lang="en-US" sz="900" kern="100" dirty="0">
                          <a:effectLst/>
                        </a:rPr>
                        <a:t>CLEVA</a:t>
                      </a:r>
                      <a:r>
                        <a:rPr lang="zh-CN" sz="900" kern="100" dirty="0">
                          <a:effectLst/>
                        </a:rPr>
                        <a:t>、</a:t>
                      </a:r>
                      <a:r>
                        <a:rPr lang="en-US" sz="900" kern="100" dirty="0" err="1">
                          <a:effectLst/>
                        </a:rPr>
                        <a:t>FlagEval</a:t>
                      </a:r>
                      <a:r>
                        <a:rPr lang="zh-CN" sz="900" kern="100" dirty="0">
                          <a:effectLst/>
                        </a:rPr>
                        <a:t>、</a:t>
                      </a:r>
                      <a:r>
                        <a:rPr lang="en-US" sz="900" kern="100" dirty="0" err="1">
                          <a:effectLst/>
                        </a:rPr>
                        <a:t>OpenCompass</a:t>
                      </a:r>
                      <a:r>
                        <a:rPr lang="zh-CN" sz="900" kern="100" dirty="0">
                          <a:effectLst/>
                        </a:rPr>
                        <a:t>、</a:t>
                      </a:r>
                      <a:r>
                        <a:rPr lang="en-US" sz="900" kern="100" dirty="0">
                          <a:effectLst/>
                        </a:rPr>
                        <a:t>MEGA</a:t>
                      </a:r>
                      <a:r>
                        <a:rPr lang="zh-CN" sz="900" kern="100" dirty="0">
                          <a:effectLst/>
                        </a:rPr>
                        <a:t>、</a:t>
                      </a:r>
                      <a:r>
                        <a:rPr lang="en-US" sz="900" kern="100" dirty="0" err="1">
                          <a:effectLst/>
                        </a:rPr>
                        <a:t>LLMeBench</a:t>
                      </a:r>
                      <a:r>
                        <a:rPr lang="zh-CN" sz="900" kern="100" dirty="0">
                          <a:effectLst/>
                        </a:rPr>
                        <a:t>、</a:t>
                      </a:r>
                      <a:r>
                        <a:rPr lang="en-US" sz="900" kern="100" dirty="0" err="1">
                          <a:effectLst/>
                        </a:rPr>
                        <a:t>LAraBench</a:t>
                      </a:r>
                      <a:r>
                        <a:rPr lang="zh-CN" sz="900" kern="100" dirty="0">
                          <a:effectLst/>
                        </a:rPr>
                        <a:t>、</a:t>
                      </a:r>
                      <a:r>
                        <a:rPr lang="en-US" sz="900" kern="100" dirty="0" err="1">
                          <a:effectLst/>
                        </a:rPr>
                        <a:t>BigBench</a:t>
                      </a:r>
                      <a:r>
                        <a:rPr lang="zh-CN" sz="900" kern="100" dirty="0">
                          <a:effectLst/>
                        </a:rPr>
                        <a:t>、</a:t>
                      </a:r>
                      <a:r>
                        <a:rPr lang="en-US" sz="900" kern="100" dirty="0">
                          <a:effectLst/>
                        </a:rPr>
                        <a:t>BIG-Bench Hard</a:t>
                      </a:r>
                      <a:r>
                        <a:rPr lang="zh-CN" sz="900" kern="100" dirty="0">
                          <a:effectLst/>
                        </a:rPr>
                        <a:t>（</a:t>
                      </a:r>
                      <a:r>
                        <a:rPr lang="en-US" sz="900" kern="100" dirty="0">
                          <a:effectLst/>
                        </a:rPr>
                        <a:t>BBH</a:t>
                      </a:r>
                      <a:r>
                        <a:rPr lang="zh-CN" sz="900" kern="100" dirty="0">
                          <a:effectLst/>
                        </a:rPr>
                        <a:t>）、</a:t>
                      </a:r>
                      <a:r>
                        <a:rPr lang="en-US" sz="900" kern="100" dirty="0" err="1">
                          <a:effectLst/>
                        </a:rPr>
                        <a:t>Dynabench</a:t>
                      </a:r>
                      <a:r>
                        <a:rPr lang="zh-CN" sz="900" kern="100" dirty="0">
                          <a:effectLst/>
                        </a:rPr>
                        <a:t>、</a:t>
                      </a:r>
                      <a:r>
                        <a:rPr lang="en-US" sz="900" kern="100" dirty="0" err="1">
                          <a:effectLst/>
                        </a:rPr>
                        <a:t>chinese</a:t>
                      </a:r>
                      <a:r>
                        <a:rPr lang="en-US" sz="900" kern="100" dirty="0">
                          <a:effectLst/>
                        </a:rPr>
                        <a:t>-</a:t>
                      </a:r>
                      <a:r>
                        <a:rPr lang="en-US" sz="900" kern="100" dirty="0" err="1">
                          <a:effectLst/>
                        </a:rPr>
                        <a:t>llm</a:t>
                      </a:r>
                      <a:r>
                        <a:rPr lang="en-US" sz="900" kern="100" dirty="0">
                          <a:effectLst/>
                        </a:rPr>
                        <a:t>-benchmark</a:t>
                      </a:r>
                      <a:r>
                        <a:rPr lang="zh-CN" sz="900" kern="100" dirty="0">
                          <a:effectLst/>
                        </a:rPr>
                        <a:t>、</a:t>
                      </a:r>
                      <a:r>
                        <a:rPr lang="en-US" sz="900" kern="100" dirty="0">
                          <a:effectLst/>
                        </a:rPr>
                        <a:t>Xtreme</a:t>
                      </a:r>
                      <a:r>
                        <a:rPr lang="zh-CN" sz="900" kern="100" dirty="0">
                          <a:effectLst/>
                        </a:rPr>
                        <a:t>、</a:t>
                      </a:r>
                      <a:r>
                        <a:rPr lang="en-US" sz="900" kern="100" dirty="0">
                          <a:effectLst/>
                        </a:rPr>
                        <a:t>Xtreme-r</a:t>
                      </a:r>
                      <a:endParaRPr lang="zh-CN" sz="1100" kern="100" dirty="0">
                        <a:effectLst/>
                        <a:latin typeface="宋体" panose="02010600030101010101" pitchFamily="2" charset="-122"/>
                        <a:ea typeface="宋体" panose="02010600030101010101" pitchFamily="2" charset="-122"/>
                        <a:cs typeface="宋体" panose="02010600030101010101" pitchFamily="2" charset="-122"/>
                      </a:endParaRPr>
                    </a:p>
                  </a:txBody>
                  <a:tcPr marL="45743" marR="45743" marT="0" marB="0"/>
                </a:tc>
              </a:tr>
            </a:tbl>
          </a:graphicData>
        </a:graphic>
      </p:graphicFrame>
      <p:sp>
        <p:nvSpPr>
          <p:cNvPr id="9" name="Rectangle 4"/>
          <p:cNvSpPr>
            <a:spLocks noChangeArrowheads="1"/>
          </p:cNvSpPr>
          <p:nvPr/>
        </p:nvSpPr>
        <p:spPr bwMode="auto">
          <a:xfrm>
            <a:off x="4294188" y="1552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.1</a:t>
            </a:r>
            <a:endParaRPr lang="zh-CN" altLang="en-US" dirty="0"/>
          </a:p>
        </p:txBody>
      </p:sp>
      <p:sp>
        <p:nvSpPr>
          <p:cNvPr id="5" name="内容占位符 4"/>
          <p:cNvSpPr>
            <a:spLocks noGrp="1"/>
          </p:cNvSpPr>
          <p:nvPr>
            <p:ph idx="1"/>
          </p:nvPr>
        </p:nvSpPr>
        <p:spPr>
          <a:xfrm>
            <a:off x="1641972" y="838204"/>
            <a:ext cx="8908055" cy="3675058"/>
          </a:xfrm>
        </p:spPr>
        <p:txBody>
          <a:bodyPr>
            <a:normAutofit fontScale="97500"/>
          </a:bodyPr>
          <a:lstStyle/>
          <a:p>
            <a:pPr>
              <a:lnSpc>
                <a:spcPct val="120000"/>
              </a:lnSpc>
            </a:pPr>
            <a:endParaRPr lang="en-US" altLang="zh-CN" sz="1800" kern="0" dirty="0">
              <a:effectLst/>
              <a:latin typeface="宋体" panose="02010600030101010101" pitchFamily="2" charset="-122"/>
              <a:cs typeface="宋体" panose="02010600030101010101" pitchFamily="2" charset="-122"/>
            </a:endParaRPr>
          </a:p>
          <a:p>
            <a:pPr>
              <a:lnSpc>
                <a:spcPct val="120000"/>
              </a:lnSpc>
            </a:pPr>
            <a:endParaRPr lang="en-US" altLang="zh-CN" sz="1800" kern="0" dirty="0">
              <a:latin typeface="宋体" panose="02010600030101010101" pitchFamily="2" charset="-122"/>
              <a:cs typeface="宋体" panose="02010600030101010101" pitchFamily="2" charset="-122"/>
            </a:endParaRPr>
          </a:p>
          <a:p>
            <a:pPr>
              <a:lnSpc>
                <a:spcPct val="120000"/>
              </a:lnSpc>
            </a:pPr>
            <a:r>
              <a:rPr lang="en-US" altLang="zh-CN" sz="1800" b="1" kern="0" dirty="0">
                <a:effectLst/>
                <a:cs typeface="Times New Roman" panose="02020603050405020304" pitchFamily="18" charset="0"/>
              </a:rPr>
              <a:t>        </a:t>
            </a:r>
            <a:r>
              <a:rPr lang="en-US" altLang="zh-CN" sz="1800" b="1" kern="0" dirty="0" err="1">
                <a:effectLst/>
                <a:cs typeface="Times New Roman" panose="02020603050405020304" pitchFamily="18" charset="0"/>
              </a:rPr>
              <a:t>AgentBench</a:t>
            </a:r>
            <a:r>
              <a:rPr lang="zh-CN" altLang="zh-CN" sz="1800" kern="0" dirty="0">
                <a:effectLst/>
                <a:ea typeface="宋体" panose="02010600030101010101" pitchFamily="2" charset="-122"/>
                <a:cs typeface="宋体" panose="02010600030101010101" pitchFamily="2" charset="-122"/>
              </a:rPr>
              <a:t>是由清华大学、俄亥俄州立大学和加州大学伯克利分校的研究者设计的一个</a:t>
            </a:r>
            <a:r>
              <a:rPr lang="en-US" altLang="zh-CN" sz="1800" kern="0" dirty="0">
                <a:effectLst/>
                <a:ea typeface="宋体" panose="02010600030101010101" pitchFamily="2" charset="-122"/>
                <a:cs typeface="宋体" panose="02010600030101010101" pitchFamily="2" charset="-122"/>
              </a:rPr>
              <a:t>agent</a:t>
            </a:r>
            <a:r>
              <a:rPr lang="zh-CN" altLang="zh-CN" sz="1800" kern="0" dirty="0">
                <a:effectLst/>
                <a:ea typeface="宋体" panose="02010600030101010101" pitchFamily="2" charset="-122"/>
                <a:cs typeface="宋体" panose="02010600030101010101" pitchFamily="2" charset="-122"/>
              </a:rPr>
              <a:t>评测体系，用来评估</a:t>
            </a:r>
            <a:r>
              <a:rPr lang="en-US" altLang="zh-CN" sz="1800" kern="0" dirty="0">
                <a:effectLst/>
                <a:ea typeface="宋体" panose="02010600030101010101" pitchFamily="2" charset="-122"/>
                <a:cs typeface="宋体" panose="02010600030101010101" pitchFamily="2" charset="-122"/>
              </a:rPr>
              <a:t> LLM </a:t>
            </a:r>
            <a:r>
              <a:rPr lang="zh-CN" altLang="zh-CN" sz="1800" kern="0" dirty="0">
                <a:effectLst/>
                <a:ea typeface="宋体" panose="02010600030101010101" pitchFamily="2" charset="-122"/>
                <a:cs typeface="宋体" panose="02010600030101010101" pitchFamily="2" charset="-122"/>
              </a:rPr>
              <a:t>作为</a:t>
            </a:r>
            <a:r>
              <a:rPr lang="en-US" altLang="zh-CN" sz="1800" kern="0" dirty="0">
                <a:effectLst/>
                <a:ea typeface="宋体" panose="02010600030101010101" pitchFamily="2" charset="-122"/>
                <a:cs typeface="宋体" panose="02010600030101010101" pitchFamily="2" charset="-122"/>
              </a:rPr>
              <a:t> Agent </a:t>
            </a:r>
            <a:r>
              <a:rPr lang="zh-CN" altLang="zh-CN" sz="1800" kern="0" dirty="0">
                <a:effectLst/>
                <a:ea typeface="宋体" panose="02010600030101010101" pitchFamily="2" charset="-122"/>
                <a:cs typeface="宋体" panose="02010600030101010101" pitchFamily="2" charset="-122"/>
              </a:rPr>
              <a:t>在</a:t>
            </a:r>
            <a:r>
              <a:rPr lang="en-US" altLang="zh-CN" sz="1800" kern="0" dirty="0">
                <a:effectLst/>
                <a:ea typeface="宋体" panose="02010600030101010101" pitchFamily="2" charset="-122"/>
                <a:cs typeface="宋体" panose="02010600030101010101" pitchFamily="2" charset="-122"/>
              </a:rPr>
              <a:t>8 </a:t>
            </a:r>
            <a:r>
              <a:rPr lang="zh-CN" altLang="zh-CN" sz="1800" kern="0" dirty="0">
                <a:effectLst/>
                <a:ea typeface="宋体" panose="02010600030101010101" pitchFamily="2" charset="-122"/>
                <a:cs typeface="宋体" panose="02010600030101010101" pitchFamily="2" charset="-122"/>
              </a:rPr>
              <a:t>个不同环境中的能力表现。</a:t>
            </a:r>
            <a:r>
              <a:rPr lang="en-US" altLang="zh-CN" sz="1800" kern="0" dirty="0">
                <a:effectLst/>
                <a:ea typeface="宋体" panose="02010600030101010101" pitchFamily="2" charset="-122"/>
                <a:cs typeface="宋体" panose="02010600030101010101" pitchFamily="2" charset="-122"/>
              </a:rPr>
              <a:t>8</a:t>
            </a:r>
            <a:r>
              <a:rPr lang="zh-CN" altLang="zh-CN" sz="1800" kern="0" dirty="0">
                <a:effectLst/>
                <a:ea typeface="宋体" panose="02010600030101010101" pitchFamily="2" charset="-122"/>
                <a:cs typeface="宋体" panose="02010600030101010101" pitchFamily="2" charset="-122"/>
              </a:rPr>
              <a:t>种环境任务被概括为代码、游戏和网络</a:t>
            </a:r>
            <a:r>
              <a:rPr lang="en-US" altLang="zh-CN" sz="1800" kern="0" dirty="0">
                <a:effectLst/>
                <a:ea typeface="宋体" panose="02010600030101010101" pitchFamily="2" charset="-122"/>
                <a:cs typeface="宋体" panose="02010600030101010101" pitchFamily="2" charset="-122"/>
              </a:rPr>
              <a:t>3</a:t>
            </a:r>
            <a:r>
              <a:rPr lang="zh-CN" altLang="zh-CN" sz="1800" kern="0" dirty="0">
                <a:effectLst/>
                <a:ea typeface="宋体" panose="02010600030101010101" pitchFamily="2" charset="-122"/>
                <a:cs typeface="宋体" panose="02010600030101010101" pitchFamily="2" charset="-122"/>
              </a:rPr>
              <a:t>种类别，</a:t>
            </a:r>
            <a:r>
              <a:rPr lang="en-US" altLang="zh-CN" sz="1800" kern="0" dirty="0">
                <a:effectLst/>
                <a:ea typeface="宋体" panose="02010600030101010101" pitchFamily="2" charset="-122"/>
                <a:cs typeface="宋体" panose="02010600030101010101" pitchFamily="2" charset="-122"/>
              </a:rPr>
              <a:t>27</a:t>
            </a:r>
            <a:r>
              <a:rPr lang="zh-CN" altLang="zh-CN" sz="1800" kern="0" dirty="0">
                <a:effectLst/>
                <a:ea typeface="宋体" panose="02010600030101010101" pitchFamily="2" charset="-122"/>
                <a:cs typeface="宋体" panose="02010600030101010101" pitchFamily="2" charset="-122"/>
              </a:rPr>
              <a:t>个开源和闭源模型参与测试。</a:t>
            </a:r>
            <a:r>
              <a:rPr lang="zh-CN" altLang="zh-CN" sz="1600" dirty="0">
                <a:effectLst/>
              </a:rPr>
              <a:t> </a:t>
            </a:r>
            <a:endParaRPr lang="zh-CN" altLang="en-US" sz="2200" dirty="0"/>
          </a:p>
        </p:txBody>
      </p:sp>
      <p:pic>
        <p:nvPicPr>
          <p:cNvPr id="3" name="图片 2"/>
          <p:cNvPicPr>
            <a:picLocks noChangeAspect="1"/>
          </p:cNvPicPr>
          <p:nvPr/>
        </p:nvPicPr>
        <p:blipFill>
          <a:blip r:embed="rId1"/>
          <a:stretch>
            <a:fillRect/>
          </a:stretch>
        </p:blipFill>
        <p:spPr>
          <a:xfrm>
            <a:off x="2188551" y="2832841"/>
            <a:ext cx="7115764" cy="3360841"/>
          </a:xfrm>
          <a:prstGeom prst="rect">
            <a:avLst/>
          </a:prstGeom>
        </p:spPr>
      </p:pic>
      <p:pic>
        <p:nvPicPr>
          <p:cNvPr id="6" name="图片 5"/>
          <p:cNvPicPr>
            <a:picLocks noChangeAspect="1"/>
          </p:cNvPicPr>
          <p:nvPr/>
        </p:nvPicPr>
        <p:blipFill>
          <a:blip r:embed="rId2"/>
          <a:stretch>
            <a:fillRect/>
          </a:stretch>
        </p:blipFill>
        <p:spPr>
          <a:xfrm>
            <a:off x="1710580" y="267647"/>
            <a:ext cx="2191439" cy="80578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.1 </a:t>
            </a:r>
            <a:r>
              <a:rPr kumimoji="0" lang="zh-CN" altLang="en-US"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en-US" altLang="zh-CN" b="1" i="0" u="none" strike="noStrike" kern="1200" cap="none" spc="0" normalizeH="0" baseline="0" noProof="0" dirty="0" err="1">
                <a:ln>
                  <a:noFill/>
                </a:ln>
                <a:solidFill>
                  <a:srgbClr val="006457"/>
                </a:solidFill>
                <a:effectLst/>
                <a:uLnTx/>
                <a:uFillTx/>
                <a:latin typeface="Times New Roman" panose="02020603050405020304" pitchFamily="18" charset="0"/>
                <a:ea typeface="宋体" panose="02010600030101010101" pitchFamily="2" charset="-122"/>
                <a:cs typeface="+mn-ea"/>
              </a:rPr>
              <a:t>AgentB</a:t>
            </a:r>
            <a:r>
              <a:rPr lang="en-US" altLang="zh-CN" dirty="0" err="1">
                <a:solidFill>
                  <a:srgbClr val="006457"/>
                </a:solidFill>
                <a:cs typeface="+mn-ea"/>
              </a:rPr>
              <a:t>ench</a:t>
            </a:r>
            <a:r>
              <a:rPr lang="zh-CN" altLang="en-US" dirty="0">
                <a:solidFill>
                  <a:srgbClr val="006457"/>
                </a:solidFill>
                <a:cs typeface="+mn-ea"/>
              </a:rPr>
              <a:t>评测基准</a:t>
            </a:r>
            <a:endParaRPr lang="zh-CN" altLang="en-US" dirty="0"/>
          </a:p>
        </p:txBody>
      </p:sp>
      <p:graphicFrame>
        <p:nvGraphicFramePr>
          <p:cNvPr id="6" name="内容占位符 5"/>
          <p:cNvGraphicFramePr>
            <a:graphicFrameLocks noGrp="1"/>
          </p:cNvGraphicFramePr>
          <p:nvPr>
            <p:ph idx="1"/>
          </p:nvPr>
        </p:nvGraphicFramePr>
        <p:xfrm>
          <a:off x="1078522" y="1321674"/>
          <a:ext cx="10034955" cy="5241431"/>
        </p:xfrm>
        <a:graphic>
          <a:graphicData uri="http://schemas.openxmlformats.org/drawingml/2006/table">
            <a:tbl>
              <a:tblPr firstRow="1" firstCol="1" bandRow="1">
                <a:tableStyleId>{912C8C85-51F0-491E-9774-3900AFEF0FD7}</a:tableStyleId>
              </a:tblPr>
              <a:tblGrid>
                <a:gridCol w="1537419"/>
                <a:gridCol w="6686745"/>
                <a:gridCol w="1810791"/>
              </a:tblGrid>
              <a:tr h="434602">
                <a:tc>
                  <a:txBody>
                    <a:bodyPr/>
                    <a:lstStyle/>
                    <a:p>
                      <a:pPr algn="ctr"/>
                      <a:r>
                        <a:rPr lang="zh-CN" sz="1800" kern="100" dirty="0">
                          <a:effectLst/>
                        </a:rPr>
                        <a:t>任务</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c>
                  <a:txBody>
                    <a:bodyPr/>
                    <a:lstStyle/>
                    <a:p>
                      <a:pPr algn="ctr"/>
                      <a:r>
                        <a:rPr lang="zh-CN" sz="1800" kern="100" dirty="0">
                          <a:effectLst/>
                        </a:rPr>
                        <a:t>任务详情</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c>
                  <a:txBody>
                    <a:bodyPr/>
                    <a:lstStyle/>
                    <a:p>
                      <a:pPr algn="ctr"/>
                      <a:r>
                        <a:rPr lang="zh-CN" sz="1800" kern="100" dirty="0">
                          <a:effectLst/>
                        </a:rPr>
                        <a:t>评测指标</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r>
              <a:tr h="961366">
                <a:tc>
                  <a:txBody>
                    <a:bodyPr/>
                    <a:lstStyle/>
                    <a:p>
                      <a:pPr algn="ctr"/>
                      <a:endParaRPr lang="en-US" altLang="zh-CN" sz="1400" kern="100" dirty="0">
                        <a:effectLst/>
                        <a:latin typeface="+mn-ea"/>
                        <a:ea typeface="+mn-ea"/>
                      </a:endParaRPr>
                    </a:p>
                    <a:p>
                      <a:pPr algn="ctr"/>
                      <a:r>
                        <a:rPr lang="zh-CN" sz="1400" kern="100" dirty="0">
                          <a:effectLst/>
                          <a:latin typeface="+mn-ea"/>
                          <a:ea typeface="+mn-ea"/>
                        </a:rPr>
                        <a:t>操作系统</a:t>
                      </a:r>
                      <a:endParaRPr lang="zh-CN" sz="1400" kern="100" dirty="0">
                        <a:effectLst/>
                        <a:latin typeface="+mn-ea"/>
                        <a:ea typeface="+mn-ea"/>
                      </a:endParaRPr>
                    </a:p>
                    <a:p>
                      <a:pPr algn="ctr"/>
                      <a:r>
                        <a:rPr lang="zh-CN" sz="1400" kern="100" dirty="0">
                          <a:effectLst/>
                          <a:latin typeface="+mn-ea"/>
                          <a:ea typeface="+mn-ea"/>
                        </a:rPr>
                        <a:t>（</a:t>
                      </a:r>
                      <a:r>
                        <a:rPr lang="en-US" sz="1400" kern="100" dirty="0">
                          <a:effectLst/>
                          <a:latin typeface="+mn-ea"/>
                          <a:ea typeface="+mn-ea"/>
                        </a:rPr>
                        <a:t>Operating System</a:t>
                      </a:r>
                      <a:r>
                        <a:rPr lang="zh-CN" sz="1400" kern="100" dirty="0">
                          <a:effectLst/>
                          <a:latin typeface="+mn-ea"/>
                          <a:ea typeface="+mn-ea"/>
                        </a:rPr>
                        <a:t>）</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这个数据集旨在评估语言模型（</a:t>
                      </a:r>
                      <a:r>
                        <a:rPr lang="en-US" sz="1400" kern="100" dirty="0">
                          <a:effectLst/>
                          <a:latin typeface="+mn-ea"/>
                          <a:ea typeface="+mn-ea"/>
                        </a:rPr>
                        <a:t>LLMs</a:t>
                      </a:r>
                      <a:r>
                        <a:rPr lang="zh-CN" sz="1400" kern="100" dirty="0">
                          <a:effectLst/>
                          <a:latin typeface="+mn-ea"/>
                          <a:ea typeface="+mn-ea"/>
                        </a:rPr>
                        <a:t>）在真实操作系统（</a:t>
                      </a:r>
                      <a:r>
                        <a:rPr lang="en-US" sz="1400" kern="100" dirty="0">
                          <a:effectLst/>
                          <a:latin typeface="+mn-ea"/>
                          <a:ea typeface="+mn-ea"/>
                        </a:rPr>
                        <a:t>OS</a:t>
                      </a:r>
                      <a:r>
                        <a:rPr lang="zh-CN" sz="1400" kern="100" dirty="0">
                          <a:effectLst/>
                          <a:latin typeface="+mn-ea"/>
                          <a:ea typeface="+mn-ea"/>
                        </a:rPr>
                        <a:t>）的</a:t>
                      </a:r>
                      <a:r>
                        <a:rPr lang="en-US" sz="1400" kern="100" dirty="0">
                          <a:effectLst/>
                          <a:latin typeface="+mn-ea"/>
                          <a:ea typeface="+mn-ea"/>
                        </a:rPr>
                        <a:t> Bash </a:t>
                      </a:r>
                      <a:r>
                        <a:rPr lang="zh-CN" sz="1400" kern="100" dirty="0">
                          <a:effectLst/>
                          <a:latin typeface="+mn-ea"/>
                          <a:ea typeface="+mn-ea"/>
                        </a:rPr>
                        <a:t>环境中执行任务的能力。它包含了问题描述、</a:t>
                      </a:r>
                      <a:r>
                        <a:rPr lang="en-US" sz="1400" kern="100" dirty="0">
                          <a:effectLst/>
                          <a:latin typeface="+mn-ea"/>
                          <a:ea typeface="+mn-ea"/>
                        </a:rPr>
                        <a:t>Docker </a:t>
                      </a:r>
                      <a:r>
                        <a:rPr lang="zh-CN" sz="1400" kern="100" dirty="0">
                          <a:effectLst/>
                          <a:latin typeface="+mn-ea"/>
                          <a:ea typeface="+mn-ea"/>
                        </a:rPr>
                        <a:t>环境、初始化脚本、启动脚本、检验脚本和示例脚本等内容。任务分为问题回答和操作，模型需要生成命令来解决问题或执行操作。数据集包含人工和生成的问题，经过单元测试确保质量，总共有</a:t>
                      </a:r>
                      <a:r>
                        <a:rPr lang="en-US" sz="1400" kern="100" dirty="0">
                          <a:effectLst/>
                          <a:latin typeface="+mn-ea"/>
                          <a:ea typeface="+mn-ea"/>
                        </a:rPr>
                        <a:t>144</a:t>
                      </a:r>
                      <a:r>
                        <a:rPr lang="zh-CN" sz="1400" kern="100" dirty="0">
                          <a:effectLst/>
                          <a:latin typeface="+mn-ea"/>
                          <a:ea typeface="+mn-ea"/>
                        </a:rPr>
                        <a:t>个样本。</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a:effectLst/>
                          <a:latin typeface="+mn-ea"/>
                          <a:ea typeface="+mn-ea"/>
                        </a:rPr>
                        <a:t>评估的主要指标是成功率。</a:t>
                      </a:r>
                      <a:endParaRPr lang="zh-CN" sz="1400" kern="100">
                        <a:effectLst/>
                        <a:latin typeface="+mn-ea"/>
                        <a:ea typeface="+mn-ea"/>
                        <a:cs typeface="宋体" panose="02010600030101010101" pitchFamily="2" charset="-122"/>
                      </a:endParaRPr>
                    </a:p>
                  </a:txBody>
                  <a:tcPr marL="68580" marR="68580" marT="0" marB="0" anchor="ctr"/>
                </a:tc>
              </a:tr>
              <a:tr h="1682390">
                <a:tc>
                  <a:txBody>
                    <a:bodyPr/>
                    <a:lstStyle/>
                    <a:p>
                      <a:pPr algn="ctr"/>
                      <a:endParaRPr lang="en-US" altLang="zh-CN" sz="1400" kern="100" dirty="0">
                        <a:effectLst/>
                        <a:latin typeface="+mn-ea"/>
                        <a:ea typeface="+mn-ea"/>
                      </a:endParaRPr>
                    </a:p>
                    <a:p>
                      <a:pPr algn="ctr"/>
                      <a:r>
                        <a:rPr lang="zh-CN" sz="1400" kern="100" dirty="0">
                          <a:effectLst/>
                          <a:latin typeface="+mn-ea"/>
                          <a:ea typeface="+mn-ea"/>
                        </a:rPr>
                        <a:t>数据库（</a:t>
                      </a:r>
                      <a:r>
                        <a:rPr lang="en-US" sz="1400" kern="100" dirty="0">
                          <a:effectLst/>
                          <a:latin typeface="+mn-ea"/>
                          <a:ea typeface="+mn-ea"/>
                        </a:rPr>
                        <a:t>Database</a:t>
                      </a:r>
                      <a:r>
                        <a:rPr lang="zh-CN" sz="1400" kern="100" dirty="0">
                          <a:effectLst/>
                          <a:latin typeface="+mn-ea"/>
                          <a:ea typeface="+mn-ea"/>
                        </a:rPr>
                        <a:t>）</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这个数据集旨在评估语言模型（</a:t>
                      </a:r>
                      <a:r>
                        <a:rPr lang="en-US" sz="1400" kern="100" dirty="0">
                          <a:effectLst/>
                          <a:latin typeface="+mn-ea"/>
                          <a:ea typeface="+mn-ea"/>
                        </a:rPr>
                        <a:t>LLMs</a:t>
                      </a:r>
                      <a:r>
                        <a:rPr lang="zh-CN" sz="1400" kern="100" dirty="0">
                          <a:effectLst/>
                          <a:latin typeface="+mn-ea"/>
                          <a:ea typeface="+mn-ea"/>
                        </a:rPr>
                        <a:t>）在真实数据库上通过</a:t>
                      </a:r>
                      <a:r>
                        <a:rPr lang="en-US" sz="1400" kern="100" dirty="0">
                          <a:effectLst/>
                          <a:latin typeface="+mn-ea"/>
                          <a:ea typeface="+mn-ea"/>
                        </a:rPr>
                        <a:t> SQL </a:t>
                      </a:r>
                      <a:r>
                        <a:rPr lang="zh-CN" sz="1400" kern="100" dirty="0">
                          <a:effectLst/>
                          <a:latin typeface="+mn-ea"/>
                          <a:ea typeface="+mn-ea"/>
                        </a:rPr>
                        <a:t>操作的能力。数据集包含了多样性的指令和数据库，通过整合多个现有数据集并进行数据增强而创建。每个样本包括问题描述、表格信息、表格内容和正确答案。评估过程包括初始化、交互和检查三个步骤。初始化阶段构建了初始</a:t>
                      </a:r>
                      <a:r>
                        <a:rPr lang="en-US" sz="1400" kern="100" dirty="0">
                          <a:effectLst/>
                          <a:latin typeface="+mn-ea"/>
                          <a:ea typeface="+mn-ea"/>
                        </a:rPr>
                        <a:t> SQL </a:t>
                      </a:r>
                      <a:r>
                        <a:rPr lang="zh-CN" sz="1400" kern="100" dirty="0">
                          <a:effectLst/>
                          <a:latin typeface="+mn-ea"/>
                          <a:ea typeface="+mn-ea"/>
                        </a:rPr>
                        <a:t>脚本并初始化了</a:t>
                      </a:r>
                      <a:r>
                        <a:rPr lang="en-US" sz="1400" kern="100" dirty="0">
                          <a:effectLst/>
                          <a:latin typeface="+mn-ea"/>
                          <a:ea typeface="+mn-ea"/>
                        </a:rPr>
                        <a:t> MySQL </a:t>
                      </a:r>
                      <a:r>
                        <a:rPr lang="zh-CN" sz="1400" kern="100" dirty="0">
                          <a:effectLst/>
                          <a:latin typeface="+mn-ea"/>
                          <a:ea typeface="+mn-ea"/>
                        </a:rPr>
                        <a:t>数据库；交互阶段代理需要提供可执行的</a:t>
                      </a:r>
                      <a:r>
                        <a:rPr lang="en-US" sz="1400" kern="100" dirty="0">
                          <a:effectLst/>
                          <a:latin typeface="+mn-ea"/>
                          <a:ea typeface="+mn-ea"/>
                        </a:rPr>
                        <a:t>SQL</a:t>
                      </a:r>
                      <a:r>
                        <a:rPr lang="zh-CN" sz="1400" kern="100" dirty="0">
                          <a:effectLst/>
                          <a:latin typeface="+mn-ea"/>
                          <a:ea typeface="+mn-ea"/>
                        </a:rPr>
                        <a:t>命令并进行推理，然后执行</a:t>
                      </a:r>
                      <a:r>
                        <a:rPr lang="en-US" sz="1400" kern="100" dirty="0">
                          <a:effectLst/>
                          <a:latin typeface="+mn-ea"/>
                          <a:ea typeface="+mn-ea"/>
                        </a:rPr>
                        <a:t> SQL </a:t>
                      </a:r>
                      <a:r>
                        <a:rPr lang="zh-CN" sz="1400" kern="100" dirty="0">
                          <a:effectLst/>
                          <a:latin typeface="+mn-ea"/>
                          <a:ea typeface="+mn-ea"/>
                        </a:rPr>
                        <a:t>并返回结果；检查阶段根据问题类型比较代理的答案与标准答案或表格哈希值来判断答案的正确性。</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a:effectLst/>
                          <a:latin typeface="+mn-ea"/>
                          <a:ea typeface="+mn-ea"/>
                        </a:rPr>
                        <a:t>评估的主要指标是成功率。</a:t>
                      </a:r>
                      <a:endParaRPr lang="zh-CN" sz="1400" kern="100">
                        <a:effectLst/>
                        <a:latin typeface="+mn-ea"/>
                        <a:ea typeface="+mn-ea"/>
                      </a:endParaRPr>
                    </a:p>
                    <a:p>
                      <a:pPr algn="l"/>
                      <a:r>
                        <a:rPr lang="en-US" sz="1400" kern="100">
                          <a:effectLst/>
                          <a:latin typeface="+mn-ea"/>
                          <a:ea typeface="+mn-ea"/>
                        </a:rPr>
                        <a:t> </a:t>
                      </a:r>
                      <a:endParaRPr lang="zh-CN" sz="1400" kern="100">
                        <a:effectLst/>
                        <a:latin typeface="+mn-ea"/>
                        <a:ea typeface="+mn-ea"/>
                      </a:endParaRPr>
                    </a:p>
                    <a:p>
                      <a:pPr algn="l"/>
                      <a:r>
                        <a:rPr lang="en-US" sz="1400" kern="100">
                          <a:effectLst/>
                          <a:latin typeface="+mn-ea"/>
                          <a:ea typeface="+mn-ea"/>
                        </a:rPr>
                        <a:t> </a:t>
                      </a:r>
                      <a:endParaRPr lang="zh-CN" sz="1400" kern="100">
                        <a:effectLst/>
                        <a:latin typeface="+mn-ea"/>
                        <a:ea typeface="+mn-ea"/>
                        <a:cs typeface="宋体" panose="02010600030101010101" pitchFamily="2" charset="-122"/>
                      </a:endParaRPr>
                    </a:p>
                  </a:txBody>
                  <a:tcPr marL="68580" marR="68580" marT="0" marB="0" anchor="ctr"/>
                </a:tc>
              </a:tr>
              <a:tr h="961366">
                <a:tc>
                  <a:txBody>
                    <a:bodyPr/>
                    <a:lstStyle/>
                    <a:p>
                      <a:pPr algn="ctr"/>
                      <a:endParaRPr lang="en-US" altLang="zh-CN" sz="1400" kern="100" dirty="0">
                        <a:effectLst/>
                        <a:latin typeface="+mn-ea"/>
                        <a:ea typeface="+mn-ea"/>
                      </a:endParaRPr>
                    </a:p>
                    <a:p>
                      <a:pPr algn="ctr"/>
                      <a:r>
                        <a:rPr lang="zh-CN" sz="1400" kern="100" dirty="0">
                          <a:effectLst/>
                          <a:latin typeface="+mn-ea"/>
                          <a:ea typeface="+mn-ea"/>
                        </a:rPr>
                        <a:t>知识图谱（</a:t>
                      </a:r>
                      <a:r>
                        <a:rPr lang="en-US" sz="1400" kern="100" dirty="0">
                          <a:effectLst/>
                          <a:latin typeface="+mn-ea"/>
                          <a:ea typeface="+mn-ea"/>
                        </a:rPr>
                        <a:t>Knowledge Graph</a:t>
                      </a:r>
                      <a:r>
                        <a:rPr lang="zh-CN" sz="1400" kern="100" dirty="0">
                          <a:effectLst/>
                          <a:latin typeface="+mn-ea"/>
                          <a:ea typeface="+mn-ea"/>
                        </a:rPr>
                        <a:t>）</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这数据集旨在评估语言模型（</a:t>
                      </a:r>
                      <a:r>
                        <a:rPr lang="en-US" sz="1400" kern="100" dirty="0">
                          <a:effectLst/>
                          <a:latin typeface="+mn-ea"/>
                          <a:ea typeface="+mn-ea"/>
                        </a:rPr>
                        <a:t>LLMs</a:t>
                      </a:r>
                      <a:r>
                        <a:rPr lang="zh-CN" sz="1400" kern="100" dirty="0">
                          <a:effectLst/>
                          <a:latin typeface="+mn-ea"/>
                          <a:ea typeface="+mn-ea"/>
                        </a:rPr>
                        <a:t>）在复杂知识图谱（</a:t>
                      </a:r>
                      <a:r>
                        <a:rPr lang="en-US" sz="1400" kern="100" dirty="0">
                          <a:effectLst/>
                          <a:latin typeface="+mn-ea"/>
                          <a:ea typeface="+mn-ea"/>
                        </a:rPr>
                        <a:t>KG</a:t>
                      </a:r>
                      <a:r>
                        <a:rPr lang="zh-CN" sz="1400" kern="100" dirty="0">
                          <a:effectLst/>
                          <a:latin typeface="+mn-ea"/>
                          <a:ea typeface="+mn-ea"/>
                        </a:rPr>
                        <a:t>）中的决策能力。数据集包含来自</a:t>
                      </a:r>
                      <a:r>
                        <a:rPr lang="en-US" sz="1400" kern="100" dirty="0">
                          <a:effectLst/>
                          <a:latin typeface="+mn-ea"/>
                          <a:ea typeface="+mn-ea"/>
                        </a:rPr>
                        <a:t> Freebase </a:t>
                      </a:r>
                      <a:r>
                        <a:rPr lang="zh-CN" sz="1400" kern="100" dirty="0">
                          <a:effectLst/>
                          <a:latin typeface="+mn-ea"/>
                          <a:ea typeface="+mn-ea"/>
                        </a:rPr>
                        <a:t>的知识库问题回答（</a:t>
                      </a:r>
                      <a:r>
                        <a:rPr lang="en-US" sz="1400" kern="100" dirty="0">
                          <a:effectLst/>
                          <a:latin typeface="+mn-ea"/>
                          <a:ea typeface="+mn-ea"/>
                        </a:rPr>
                        <a:t>KBQA</a:t>
                      </a:r>
                      <a:r>
                        <a:rPr lang="zh-CN" sz="1400" kern="100" dirty="0">
                          <a:effectLst/>
                          <a:latin typeface="+mn-ea"/>
                          <a:ea typeface="+mn-ea"/>
                        </a:rPr>
                        <a:t>）数据，每个数据项包括输入问题、已知实体列表、行动序列和标准答案。任务要求</a:t>
                      </a:r>
                      <a:r>
                        <a:rPr lang="en-US" sz="1400" kern="100" dirty="0">
                          <a:effectLst/>
                          <a:latin typeface="+mn-ea"/>
                          <a:ea typeface="+mn-ea"/>
                        </a:rPr>
                        <a:t> LLMs </a:t>
                      </a:r>
                      <a:r>
                        <a:rPr lang="zh-CN" sz="1400" kern="100" dirty="0">
                          <a:effectLst/>
                          <a:latin typeface="+mn-ea"/>
                          <a:ea typeface="+mn-ea"/>
                        </a:rPr>
                        <a:t>通过多次工具调用进行长期规划以回答问题。评估中，</a:t>
                      </a:r>
                      <a:r>
                        <a:rPr lang="en-US" sz="1400" kern="100" dirty="0">
                          <a:effectLst/>
                          <a:latin typeface="+mn-ea"/>
                          <a:ea typeface="+mn-ea"/>
                        </a:rPr>
                        <a:t>LLMs </a:t>
                      </a:r>
                      <a:r>
                        <a:rPr lang="zh-CN" sz="1400" kern="100" dirty="0">
                          <a:effectLst/>
                          <a:latin typeface="+mn-ea"/>
                          <a:ea typeface="+mn-ea"/>
                        </a:rPr>
                        <a:t>与知识库交互并生成行动序列，然后预测答案。</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评估基于</a:t>
                      </a:r>
                      <a:r>
                        <a:rPr lang="en-US" sz="1400" kern="100" dirty="0">
                          <a:effectLst/>
                          <a:latin typeface="+mn-ea"/>
                          <a:ea typeface="+mn-ea"/>
                        </a:rPr>
                        <a:t>F1</a:t>
                      </a:r>
                      <a:r>
                        <a:rPr lang="zh-CN" sz="1400" kern="100" dirty="0">
                          <a:effectLst/>
                          <a:latin typeface="+mn-ea"/>
                          <a:ea typeface="+mn-ea"/>
                        </a:rPr>
                        <a:t>分数、精确匹配度和可执行性进行。</a:t>
                      </a:r>
                      <a:endParaRPr lang="zh-CN" sz="1400" kern="100" dirty="0">
                        <a:effectLst/>
                        <a:latin typeface="+mn-ea"/>
                        <a:ea typeface="+mn-ea"/>
                        <a:cs typeface="宋体" panose="02010600030101010101" pitchFamily="2" charset="-122"/>
                      </a:endParaRPr>
                    </a:p>
                  </a:txBody>
                  <a:tcPr marL="68580" marR="68580" marT="0" marB="0" anchor="ctr"/>
                </a:tc>
              </a:tr>
              <a:tr h="1201707">
                <a:tc>
                  <a:txBody>
                    <a:bodyPr/>
                    <a:lstStyle/>
                    <a:p>
                      <a:pPr algn="ctr"/>
                      <a:endParaRPr lang="en-US" altLang="zh-CN" sz="1400" kern="100" dirty="0">
                        <a:effectLst/>
                        <a:latin typeface="+mn-ea"/>
                        <a:ea typeface="+mn-ea"/>
                      </a:endParaRPr>
                    </a:p>
                    <a:p>
                      <a:pPr algn="ctr"/>
                      <a:r>
                        <a:rPr lang="zh-CN" sz="1400" kern="100" dirty="0">
                          <a:effectLst/>
                          <a:latin typeface="+mn-ea"/>
                          <a:ea typeface="+mn-ea"/>
                        </a:rPr>
                        <a:t>卡牌对战（</a:t>
                      </a:r>
                      <a:r>
                        <a:rPr lang="en-US" sz="1400" kern="100" dirty="0">
                          <a:effectLst/>
                          <a:latin typeface="+mn-ea"/>
                          <a:ea typeface="+mn-ea"/>
                        </a:rPr>
                        <a:t>Digital Card Game</a:t>
                      </a:r>
                      <a:r>
                        <a:rPr lang="zh-CN" sz="1400" kern="100" dirty="0">
                          <a:effectLst/>
                          <a:latin typeface="+mn-ea"/>
                          <a:ea typeface="+mn-ea"/>
                        </a:rPr>
                        <a:t>）</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该数据集旨在评估语言模型（</a:t>
                      </a:r>
                      <a:r>
                        <a:rPr lang="en-US" sz="1400" kern="100" dirty="0">
                          <a:effectLst/>
                          <a:latin typeface="+mn-ea"/>
                          <a:ea typeface="+mn-ea"/>
                        </a:rPr>
                        <a:t>LLMs</a:t>
                      </a:r>
                      <a:r>
                        <a:rPr lang="zh-CN" sz="1400" kern="100" dirty="0">
                          <a:effectLst/>
                          <a:latin typeface="+mn-ea"/>
                          <a:ea typeface="+mn-ea"/>
                        </a:rPr>
                        <a:t>）在数字卡牌游戏（</a:t>
                      </a:r>
                      <a:r>
                        <a:rPr lang="en-US" sz="1400" kern="100" dirty="0">
                          <a:effectLst/>
                          <a:latin typeface="+mn-ea"/>
                          <a:ea typeface="+mn-ea"/>
                        </a:rPr>
                        <a:t>DCG</a:t>
                      </a:r>
                      <a:r>
                        <a:rPr lang="zh-CN" sz="1400" kern="100" dirty="0">
                          <a:effectLst/>
                          <a:latin typeface="+mn-ea"/>
                          <a:ea typeface="+mn-ea"/>
                        </a:rPr>
                        <a:t>）中的表现。</a:t>
                      </a:r>
                      <a:r>
                        <a:rPr lang="en-US" sz="1400" kern="100" dirty="0">
                          <a:effectLst/>
                          <a:latin typeface="+mn-ea"/>
                          <a:ea typeface="+mn-ea"/>
                        </a:rPr>
                        <a:t>DCG</a:t>
                      </a:r>
                      <a:r>
                        <a:rPr lang="zh-CN" sz="1400" kern="100" dirty="0">
                          <a:effectLst/>
                          <a:latin typeface="+mn-ea"/>
                          <a:ea typeface="+mn-ea"/>
                        </a:rPr>
                        <a:t>是一种回合制策略游戏，要求</a:t>
                      </a:r>
                      <a:r>
                        <a:rPr lang="en-US" sz="1400" kern="100" dirty="0">
                          <a:effectLst/>
                          <a:latin typeface="+mn-ea"/>
                          <a:ea typeface="+mn-ea"/>
                        </a:rPr>
                        <a:t>LLMs</a:t>
                      </a:r>
                      <a:r>
                        <a:rPr lang="zh-CN" sz="1400" kern="100" dirty="0">
                          <a:effectLst/>
                          <a:latin typeface="+mn-ea"/>
                          <a:ea typeface="+mn-ea"/>
                        </a:rPr>
                        <a:t>理解游戏规则、制定战略和做出决策。数据集使用修改后的</a:t>
                      </a:r>
                      <a:r>
                        <a:rPr lang="en-US" sz="1400" kern="100" dirty="0">
                          <a:effectLst/>
                          <a:latin typeface="+mn-ea"/>
                          <a:ea typeface="+mn-ea"/>
                        </a:rPr>
                        <a:t> DCG </a:t>
                      </a:r>
                      <a:r>
                        <a:rPr lang="zh-CN" sz="1400" kern="100" dirty="0">
                          <a:effectLst/>
                          <a:latin typeface="+mn-ea"/>
                          <a:ea typeface="+mn-ea"/>
                        </a:rPr>
                        <a:t>系统</a:t>
                      </a:r>
                      <a:r>
                        <a:rPr lang="en-US" sz="1400" kern="100" dirty="0">
                          <a:effectLst/>
                          <a:latin typeface="+mn-ea"/>
                          <a:ea typeface="+mn-ea"/>
                        </a:rPr>
                        <a:t> </a:t>
                      </a:r>
                      <a:r>
                        <a:rPr lang="en-US" sz="1400" kern="100" dirty="0" err="1">
                          <a:effectLst/>
                          <a:latin typeface="+mn-ea"/>
                          <a:ea typeface="+mn-ea"/>
                        </a:rPr>
                        <a:t>Aquawar</a:t>
                      </a:r>
                      <a:r>
                        <a:rPr lang="en-US" sz="1400" kern="100" dirty="0">
                          <a:effectLst/>
                          <a:latin typeface="+mn-ea"/>
                          <a:ea typeface="+mn-ea"/>
                        </a:rPr>
                        <a:t> </a:t>
                      </a:r>
                      <a:r>
                        <a:rPr lang="zh-CN" sz="1400" kern="100" dirty="0">
                          <a:effectLst/>
                          <a:latin typeface="+mn-ea"/>
                          <a:ea typeface="+mn-ea"/>
                        </a:rPr>
                        <a:t>进行评估，包括规则、配置和评估设置。</a:t>
                      </a:r>
                      <a:endParaRPr lang="zh-CN" sz="1400" kern="100" dirty="0">
                        <a:effectLst/>
                        <a:latin typeface="+mn-ea"/>
                        <a:ea typeface="+mn-ea"/>
                        <a:cs typeface="宋体" panose="02010600030101010101" pitchFamily="2" charset="-122"/>
                      </a:endParaRPr>
                    </a:p>
                  </a:txBody>
                  <a:tcPr marL="68580" marR="68580" marT="0" marB="0" anchor="ctr"/>
                </a:tc>
                <a:tc>
                  <a:txBody>
                    <a:bodyPr/>
                    <a:lstStyle/>
                    <a:p>
                      <a:pPr algn="l"/>
                      <a:r>
                        <a:rPr lang="zh-CN" sz="1400" kern="100" dirty="0">
                          <a:effectLst/>
                          <a:latin typeface="+mn-ea"/>
                          <a:ea typeface="+mn-ea"/>
                        </a:rPr>
                        <a:t>评估指标包括完成率、非法操作次数、击败敌方卡牌数量、总伤害和游戏胜率。</a:t>
                      </a:r>
                      <a:endParaRPr lang="en-US" altLang="zh-CN" sz="1400" kern="100" dirty="0">
                        <a:effectLst/>
                        <a:latin typeface="+mn-ea"/>
                        <a:ea typeface="+mn-ea"/>
                      </a:endParaRPr>
                    </a:p>
                    <a:p>
                      <a:pPr algn="l"/>
                      <a:endParaRPr lang="zh-CN" sz="1400" kern="100" dirty="0">
                        <a:effectLst/>
                        <a:latin typeface="+mn-ea"/>
                        <a:ea typeface="+mn-ea"/>
                        <a:cs typeface="宋体" panose="02010600030101010101" pitchFamily="2" charset="-122"/>
                      </a:endParaRPr>
                    </a:p>
                  </a:txBody>
                  <a:tcPr marL="68580" marR="68580" marT="0" marB="0"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.1 </a:t>
            </a:r>
            <a:r>
              <a:rPr kumimoji="0" lang="zh-CN" altLang="en-US"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en-US" altLang="zh-CN" sz="4400" b="1" i="0" u="none" strike="noStrike" kern="1200" cap="none" spc="0" normalizeH="0" baseline="0" noProof="0" dirty="0" err="1">
                <a:ln>
                  <a:noFill/>
                </a:ln>
                <a:solidFill>
                  <a:srgbClr val="006457"/>
                </a:solidFill>
                <a:effectLst/>
                <a:uLnTx/>
                <a:uFillTx/>
                <a:latin typeface="Times New Roman" panose="02020603050405020304" pitchFamily="18" charset="0"/>
                <a:ea typeface="宋体" panose="02010600030101010101" pitchFamily="2" charset="-122"/>
                <a:cs typeface="+mn-ea"/>
              </a:rPr>
              <a:t>AgentB</a:t>
            </a:r>
            <a:r>
              <a:rPr lang="en-US" altLang="zh-CN" dirty="0" err="1">
                <a:solidFill>
                  <a:srgbClr val="006457"/>
                </a:solidFill>
                <a:cs typeface="+mn-ea"/>
              </a:rPr>
              <a:t>ench</a:t>
            </a:r>
            <a:r>
              <a:rPr lang="zh-CN" altLang="en-US" dirty="0">
                <a:solidFill>
                  <a:srgbClr val="006457"/>
                </a:solidFill>
                <a:cs typeface="+mn-ea"/>
              </a:rPr>
              <a:t>评测基准</a:t>
            </a:r>
            <a:endParaRPr lang="zh-CN" altLang="en-US" dirty="0"/>
          </a:p>
        </p:txBody>
      </p:sp>
      <p:graphicFrame>
        <p:nvGraphicFramePr>
          <p:cNvPr id="6" name="内容占位符 5"/>
          <p:cNvGraphicFramePr>
            <a:graphicFrameLocks noGrp="1"/>
          </p:cNvGraphicFramePr>
          <p:nvPr>
            <p:ph idx="1"/>
          </p:nvPr>
        </p:nvGraphicFramePr>
        <p:xfrm>
          <a:off x="504093" y="1250582"/>
          <a:ext cx="11183814" cy="5214535"/>
        </p:xfrm>
        <a:graphic>
          <a:graphicData uri="http://schemas.openxmlformats.org/drawingml/2006/table">
            <a:tbl>
              <a:tblPr firstRow="1" firstCol="1" bandRow="1">
                <a:tableStyleId>{912C8C85-51F0-491E-9774-3900AFEF0FD7}</a:tableStyleId>
              </a:tblPr>
              <a:tblGrid>
                <a:gridCol w="1713431"/>
                <a:gridCol w="7452283"/>
                <a:gridCol w="2018100"/>
              </a:tblGrid>
              <a:tr h="379276">
                <a:tc>
                  <a:txBody>
                    <a:bodyPr/>
                    <a:lstStyle/>
                    <a:p>
                      <a:pPr algn="ctr"/>
                      <a:r>
                        <a:rPr lang="zh-CN" sz="1800" kern="100" dirty="0">
                          <a:effectLst/>
                        </a:rPr>
                        <a:t>任务</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c>
                  <a:txBody>
                    <a:bodyPr/>
                    <a:lstStyle/>
                    <a:p>
                      <a:pPr algn="ctr"/>
                      <a:r>
                        <a:rPr lang="zh-CN" sz="1800" kern="100" dirty="0">
                          <a:effectLst/>
                        </a:rPr>
                        <a:t>任务详情</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c>
                  <a:txBody>
                    <a:bodyPr/>
                    <a:lstStyle/>
                    <a:p>
                      <a:pPr algn="ctr"/>
                      <a:r>
                        <a:rPr lang="zh-CN" sz="1800" kern="100" dirty="0">
                          <a:effectLst/>
                        </a:rPr>
                        <a:t>评测指标</a:t>
                      </a:r>
                      <a:endParaRPr lang="zh-CN" sz="4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solidFill>
                      <a:srgbClr val="068358"/>
                    </a:solidFill>
                  </a:tcPr>
                </a:tc>
              </a:tr>
              <a:tr h="1328494">
                <a:tc>
                  <a:txBody>
                    <a:bodyPr/>
                    <a:lstStyle/>
                    <a:p>
                      <a:pPr algn="ctr"/>
                      <a:endParaRPr lang="en-US" altLang="zh-CN" sz="1200" kern="100" dirty="0">
                        <a:effectLst/>
                      </a:endParaRPr>
                    </a:p>
                    <a:p>
                      <a:pPr algn="ctr"/>
                      <a:endParaRPr lang="en-US" altLang="zh-CN" sz="1200" kern="100" dirty="0">
                        <a:effectLst/>
                      </a:endParaRPr>
                    </a:p>
                    <a:p>
                      <a:pPr algn="ctr"/>
                      <a:r>
                        <a:rPr lang="zh-CN" sz="1200" kern="100" dirty="0">
                          <a:effectLst/>
                        </a:rPr>
                        <a:t>情景猜谜（</a:t>
                      </a:r>
                      <a:r>
                        <a:rPr lang="en-US" sz="1200" kern="100" dirty="0">
                          <a:effectLst/>
                        </a:rPr>
                        <a:t>Lateral Thinking Puzzle</a:t>
                      </a:r>
                      <a:r>
                        <a:rPr lang="zh-CN" sz="1200" kern="100" dirty="0">
                          <a:effectLst/>
                        </a:rPr>
                        <a: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dirty="0">
                          <a:effectLst/>
                        </a:rPr>
                        <a:t>该数据集旨在评估大型语言模型（</a:t>
                      </a:r>
                      <a:r>
                        <a:rPr lang="en-US" sz="1200" kern="100" dirty="0">
                          <a:effectLst/>
                        </a:rPr>
                        <a:t>LLMs</a:t>
                      </a:r>
                      <a:r>
                        <a:rPr lang="zh-CN" sz="1200" kern="100" dirty="0">
                          <a:effectLst/>
                        </a:rPr>
                        <a:t>）在侧重横向思维的情景谜题（</a:t>
                      </a:r>
                      <a:r>
                        <a:rPr lang="en-US" sz="1200" kern="100" dirty="0">
                          <a:effectLst/>
                        </a:rPr>
                        <a:t>LTP</a:t>
                      </a:r>
                      <a:r>
                        <a:rPr lang="zh-CN" sz="1200" kern="100" dirty="0">
                          <a:effectLst/>
                        </a:rPr>
                        <a:t>）中的表现。</a:t>
                      </a:r>
                      <a:r>
                        <a:rPr lang="en-US" sz="1200" kern="100" dirty="0">
                          <a:effectLst/>
                        </a:rPr>
                        <a:t>LTP </a:t>
                      </a:r>
                      <a:r>
                        <a:rPr lang="zh-CN" sz="1200" kern="100" dirty="0">
                          <a:effectLst/>
                        </a:rPr>
                        <a:t>是一种群体游戏，通常由一位主持人提出谜题，其他参与者通过提问与谜题相关的问题来猜测答案。主持人只能回答</a:t>
                      </a:r>
                      <a:r>
                        <a:rPr lang="en-US" sz="1200" kern="100" dirty="0">
                          <a:effectLst/>
                        </a:rPr>
                        <a:t>“</a:t>
                      </a:r>
                      <a:r>
                        <a:rPr lang="zh-CN" sz="1200" kern="100" dirty="0">
                          <a:effectLst/>
                        </a:rPr>
                        <a:t>是</a:t>
                      </a:r>
                      <a:r>
                        <a:rPr lang="en-US" sz="1200" kern="100" dirty="0">
                          <a:effectLst/>
                        </a:rPr>
                        <a:t>”</a:t>
                      </a:r>
                      <a:r>
                        <a:rPr lang="zh-CN" sz="1200" kern="100" dirty="0">
                          <a:effectLst/>
                        </a:rPr>
                        <a:t>、</a:t>
                      </a:r>
                      <a:r>
                        <a:rPr lang="en-US" sz="1200" kern="100" dirty="0">
                          <a:effectLst/>
                        </a:rPr>
                        <a:t>“</a:t>
                      </a:r>
                      <a:r>
                        <a:rPr lang="zh-CN" sz="1200" kern="100" dirty="0">
                          <a:effectLst/>
                        </a:rPr>
                        <a:t>否</a:t>
                      </a:r>
                      <a:r>
                        <a:rPr lang="en-US" sz="1200" kern="100" dirty="0">
                          <a:effectLst/>
                        </a:rPr>
                        <a:t>”</a:t>
                      </a:r>
                      <a:r>
                        <a:rPr lang="zh-CN" sz="1200" kern="100" dirty="0">
                          <a:effectLst/>
                        </a:rPr>
                        <a:t>或</a:t>
                      </a:r>
                      <a:r>
                        <a:rPr lang="en-US" sz="1200" kern="100" dirty="0">
                          <a:effectLst/>
                        </a:rPr>
                        <a:t>“</a:t>
                      </a:r>
                      <a:r>
                        <a:rPr lang="zh-CN" sz="1200" kern="100" dirty="0">
                          <a:effectLst/>
                        </a:rPr>
                        <a:t>无关</a:t>
                      </a:r>
                      <a:r>
                        <a:rPr lang="en-US" sz="1200" kern="100" dirty="0">
                          <a:effectLst/>
                        </a:rPr>
                        <a:t>”</a:t>
                      </a:r>
                      <a:r>
                        <a:rPr lang="zh-CN" sz="1200" kern="100" dirty="0">
                          <a:effectLst/>
                        </a:rPr>
                        <a:t>。游戏的目标是在揭示谜题的关键情节之前猜出答案。每条样本包含故事、答案、解密进程要点。</a:t>
                      </a:r>
                      <a:r>
                        <a:rPr lang="en-US" sz="1200" kern="100" dirty="0">
                          <a:effectLst/>
                        </a:rPr>
                        <a:t>LLMs</a:t>
                      </a:r>
                      <a:r>
                        <a:rPr lang="zh-CN" sz="1200" kern="100" dirty="0">
                          <a:effectLst/>
                        </a:rPr>
                        <a:t>被要求充当解谜者的角色，提出问题并综合主持人的回答来猜测答案。游戏有最大回合限制，解谜者需要在每轮提出问题，主持人回答问题。评估</a:t>
                      </a:r>
                      <a:r>
                        <a:rPr lang="en-US" sz="1200" kern="100" dirty="0">
                          <a:effectLst/>
                        </a:rPr>
                        <a:t>LLMs</a:t>
                      </a:r>
                      <a:r>
                        <a:rPr lang="zh-CN" sz="1200" kern="100" dirty="0">
                          <a:effectLst/>
                        </a:rPr>
                        <a:t>的任务包括初始化游戏环境、模拟</a:t>
                      </a:r>
                      <a:r>
                        <a:rPr lang="en-US" sz="1200" kern="100" dirty="0">
                          <a:effectLst/>
                        </a:rPr>
                        <a:t>LLMs</a:t>
                      </a:r>
                      <a:r>
                        <a:rPr lang="zh-CN" sz="1200" kern="100" dirty="0">
                          <a:effectLst/>
                        </a:rPr>
                        <a:t>与主持人的互动以及检查</a:t>
                      </a:r>
                      <a:r>
                        <a:rPr lang="en-US" sz="1200" kern="100" dirty="0">
                          <a:effectLst/>
                        </a:rPr>
                        <a:t>LLMs</a:t>
                      </a:r>
                      <a:r>
                        <a:rPr lang="zh-CN" sz="1200" kern="100" dirty="0">
                          <a:effectLst/>
                        </a:rPr>
                        <a:t>的回答。</a:t>
                      </a:r>
                      <a:endParaRPr lang="zh-CN" sz="1200" kern="100" dirty="0">
                        <a:effectLst/>
                      </a:endParaRPr>
                    </a:p>
                    <a:p>
                      <a:r>
                        <a:rPr lang="en-US" sz="1200" kern="100" dirty="0">
                          <a:effectLst/>
                        </a:rPr>
                        <a:t> </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dirty="0">
                          <a:effectLst/>
                        </a:rPr>
                        <a:t>评估使用的指标包括单局游戏准确率（</a:t>
                      </a:r>
                      <a:r>
                        <a:rPr lang="en-US" sz="1200" kern="100" dirty="0">
                          <a:effectLst/>
                        </a:rPr>
                        <a:t>SGA</a:t>
                      </a:r>
                      <a:r>
                        <a:rPr lang="zh-CN" sz="1200" kern="100" dirty="0">
                          <a:effectLst/>
                        </a:rPr>
                        <a:t>）、回合效率（</a:t>
                      </a:r>
                      <a:r>
                        <a:rPr lang="en-US" sz="1200" kern="100" dirty="0">
                          <a:effectLst/>
                        </a:rPr>
                        <a:t>RE</a:t>
                      </a:r>
                      <a:r>
                        <a:rPr lang="zh-CN" sz="1200" kern="100" dirty="0">
                          <a:effectLst/>
                        </a:rPr>
                        <a:t>）、查询相关性（</a:t>
                      </a:r>
                      <a:r>
                        <a:rPr lang="en-US" sz="1200" kern="100" dirty="0">
                          <a:effectLst/>
                        </a:rPr>
                        <a:t>QR</a:t>
                      </a:r>
                      <a:r>
                        <a:rPr lang="zh-CN" sz="1200" kern="100" dirty="0">
                          <a:effectLst/>
                        </a:rPr>
                        <a:t>）和游戏进展（</a:t>
                      </a:r>
                      <a:r>
                        <a:rPr lang="en-US" sz="1200" kern="100" dirty="0">
                          <a:effectLst/>
                        </a:rPr>
                        <a:t>GP</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36887">
                <a:tc>
                  <a:txBody>
                    <a:bodyPr/>
                    <a:lstStyle/>
                    <a:p>
                      <a:pPr algn="ctr"/>
                      <a:endParaRPr lang="en-US" altLang="zh-CN" sz="1200" kern="100" dirty="0">
                        <a:effectLst/>
                      </a:endParaRPr>
                    </a:p>
                    <a:p>
                      <a:pPr algn="ctr"/>
                      <a:r>
                        <a:rPr lang="zh-CN" sz="1200" kern="100" dirty="0">
                          <a:effectLst/>
                        </a:rPr>
                        <a:t>家居（</a:t>
                      </a:r>
                      <a:r>
                        <a:rPr lang="en-US" sz="1200" kern="100" dirty="0">
                          <a:effectLst/>
                        </a:rPr>
                        <a:t>Householding</a:t>
                      </a:r>
                      <a:r>
                        <a:rPr lang="zh-CN" sz="1200" kern="100" dirty="0">
                          <a:effectLst/>
                        </a:rPr>
                        <a:t>，</a:t>
                      </a:r>
                      <a:r>
                        <a:rPr lang="en-US" sz="1200" kern="100" dirty="0" err="1">
                          <a:effectLst/>
                        </a:rPr>
                        <a:t>ALFWorld</a:t>
                      </a:r>
                      <a:r>
                        <a:rPr lang="zh-CN" sz="1200" kern="100" dirty="0">
                          <a:effectLst/>
                        </a:rPr>
                        <a: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en-US" sz="1200" kern="100">
                          <a:effectLst/>
                        </a:rPr>
                        <a:t>ALFWorld </a:t>
                      </a:r>
                      <a:r>
                        <a:rPr lang="zh-CN" sz="1200" kern="100">
                          <a:effectLst/>
                        </a:rPr>
                        <a:t>数据集旨在评估语言模型在模拟家庭环境中完成任务的能力。模型需要根据环境描述和目标指令，通过文本界面进行决策和动作执行，动态调整计划以完成任务。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dirty="0">
                          <a:effectLst/>
                        </a:rPr>
                        <a:t>评估指标是成功率。</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085721">
                <a:tc>
                  <a:txBody>
                    <a:bodyPr/>
                    <a:lstStyle/>
                    <a:p>
                      <a:pPr algn="ctr"/>
                      <a:endParaRPr lang="en-US" altLang="zh-CN" sz="1200" kern="100" dirty="0">
                        <a:effectLst/>
                      </a:endParaRPr>
                    </a:p>
                    <a:p>
                      <a:pPr algn="ctr"/>
                      <a:endParaRPr lang="en-US" altLang="zh-CN" sz="1200" kern="100" dirty="0">
                        <a:effectLst/>
                      </a:endParaRPr>
                    </a:p>
                    <a:p>
                      <a:pPr algn="ctr"/>
                      <a:r>
                        <a:rPr lang="zh-CN" sz="1200" kern="100" dirty="0">
                          <a:effectLst/>
                        </a:rPr>
                        <a:t>网络购物（</a:t>
                      </a:r>
                      <a:r>
                        <a:rPr lang="en-US" sz="1200" kern="100" dirty="0">
                          <a:effectLst/>
                        </a:rPr>
                        <a:t>Web Shopping</a:t>
                      </a:r>
                      <a:r>
                        <a:rPr lang="zh-CN" sz="1200" kern="100" dirty="0">
                          <a:effectLst/>
                        </a:rPr>
                        <a:t>，</a:t>
                      </a:r>
                      <a:r>
                        <a:rPr lang="en-US" sz="1200" kern="100" dirty="0" err="1">
                          <a:effectLst/>
                        </a:rPr>
                        <a:t>WebShop</a:t>
                      </a:r>
                      <a:r>
                        <a:rPr lang="zh-CN" sz="1200" kern="100" dirty="0">
                          <a:effectLst/>
                        </a:rPr>
                        <a: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a:effectLst/>
                        </a:rPr>
                        <a:t>该数据集旨在评估大型语言模型（</a:t>
                      </a:r>
                      <a:r>
                        <a:rPr lang="en-US" sz="1200" kern="100">
                          <a:effectLst/>
                        </a:rPr>
                        <a:t>LLMs</a:t>
                      </a:r>
                      <a:r>
                        <a:rPr lang="zh-CN" sz="1200" kern="100">
                          <a:effectLst/>
                        </a:rPr>
                        <a:t>）在模拟的在线购物环境中的表现，该环境模拟了真实的电子商务网站。数据集包括约一百万个产品，来自</a:t>
                      </a:r>
                      <a:r>
                        <a:rPr lang="en-US" sz="1200" kern="100">
                          <a:effectLst/>
                        </a:rPr>
                        <a:t> Amazon.com</a:t>
                      </a:r>
                      <a:r>
                        <a:rPr lang="zh-CN" sz="1200" kern="100">
                          <a:effectLst/>
                        </a:rPr>
                        <a:t>，每个产品都带有属性标签。此外，数据集还包括</a:t>
                      </a:r>
                      <a:r>
                        <a:rPr lang="en-US" sz="1200" kern="100">
                          <a:effectLst/>
                        </a:rPr>
                        <a:t> 12,087 </a:t>
                      </a:r>
                      <a:r>
                        <a:rPr lang="zh-CN" sz="1200" kern="100">
                          <a:effectLst/>
                        </a:rPr>
                        <a:t>个人类指令，每个指令都与特定目标和期望的属性相关联。评估的目标是要求</a:t>
                      </a:r>
                      <a:r>
                        <a:rPr lang="en-US" sz="1200" kern="100">
                          <a:effectLst/>
                        </a:rPr>
                        <a:t> LLMs </a:t>
                      </a:r>
                      <a:r>
                        <a:rPr lang="zh-CN" sz="1200" kern="100">
                          <a:effectLst/>
                        </a:rPr>
                        <a:t>根据指令在虚拟购物环境中进行购物，并选择符合期望属性的产品。</a:t>
                      </a:r>
                      <a:endParaRPr lang="zh-CN" sz="1200" kern="100">
                        <a:effectLst/>
                      </a:endParaRPr>
                    </a:p>
                    <a:p>
                      <a:r>
                        <a:rPr lang="zh-CN" sz="1200" kern="100">
                          <a:effectLst/>
                        </a:rPr>
                        <a:t>评估过程分为指导、互动和计算奖励三个步骤。</a:t>
                      </a:r>
                      <a:r>
                        <a:rPr lang="en-US" sz="1200" kern="100">
                          <a:effectLst/>
                        </a:rPr>
                        <a:t>LLMs </a:t>
                      </a:r>
                      <a:r>
                        <a:rPr lang="zh-CN" sz="1200" kern="100">
                          <a:effectLst/>
                        </a:rPr>
                        <a:t>接收指导，然后在虚拟购物环境中与网站互动，浏览和选择产品。最后，根据选定产品的属性与期望属性的相似度，计算奖励分数。</a:t>
                      </a:r>
                      <a:endParaRPr lang="zh-CN" sz="1200" kern="100">
                        <a:effectLst/>
                      </a:endParaRPr>
                    </a:p>
                    <a:p>
                      <a:r>
                        <a:rPr lang="en-US"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dirty="0">
                          <a:effectLst/>
                        </a:rPr>
                        <a:t>评估的主要指标是匹配奖励，根据所选产品与期望属性的匹配程度来评估</a:t>
                      </a:r>
                      <a:r>
                        <a:rPr lang="en-US" sz="1200" kern="100" dirty="0">
                          <a:effectLst/>
                        </a:rPr>
                        <a:t>LLMs</a:t>
                      </a:r>
                      <a:r>
                        <a:rPr lang="zh-CN" sz="1200" kern="100" dirty="0">
                          <a:effectLst/>
                        </a:rPr>
                        <a:t>的性能</a:t>
                      </a:r>
                      <a:endParaRPr lang="en-US" altLang="zh-CN" sz="1200" kern="100" dirty="0">
                        <a:effectLst/>
                      </a:endParaRPr>
                    </a:p>
                    <a:p>
                      <a:r>
                        <a:rPr lang="zh-CN" sz="1200" kern="100" dirty="0">
                          <a:effectLst/>
                        </a:rPr>
                        <a: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677965">
                <a:tc>
                  <a:txBody>
                    <a:bodyPr/>
                    <a:lstStyle/>
                    <a:p>
                      <a:pPr algn="ctr"/>
                      <a:endParaRPr lang="en-US" altLang="zh-CN" sz="1200" kern="100" dirty="0">
                        <a:effectLst/>
                      </a:endParaRPr>
                    </a:p>
                    <a:p>
                      <a:pPr algn="ctr"/>
                      <a:endParaRPr lang="en-US" altLang="zh-CN" sz="1200" kern="100" dirty="0">
                        <a:effectLst/>
                      </a:endParaRPr>
                    </a:p>
                    <a:p>
                      <a:pPr algn="ctr"/>
                      <a:r>
                        <a:rPr lang="zh-CN" sz="1200" kern="100" dirty="0">
                          <a:effectLst/>
                        </a:rPr>
                        <a:t>网页浏览（</a:t>
                      </a:r>
                      <a:r>
                        <a:rPr lang="en-US" sz="1200" kern="100" dirty="0">
                          <a:effectLst/>
                        </a:rPr>
                        <a:t>Web Browsing</a:t>
                      </a:r>
                      <a:r>
                        <a:rPr lang="zh-CN" sz="1200" kern="100" dirty="0">
                          <a:effectLst/>
                        </a:rPr>
                        <a:t>，</a:t>
                      </a:r>
                      <a:r>
                        <a:rPr lang="en-US" sz="1200" kern="100" dirty="0">
                          <a:effectLst/>
                        </a:rPr>
                        <a:t>Mind2Web</a:t>
                      </a:r>
                      <a:r>
                        <a:rPr lang="zh-CN" sz="1200" kern="100" dirty="0">
                          <a:effectLst/>
                        </a:rPr>
                        <a: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en-US" sz="1200" kern="100" dirty="0">
                          <a:effectLst/>
                        </a:rPr>
                        <a:t>Mind2Web </a:t>
                      </a:r>
                      <a:r>
                        <a:rPr lang="zh-CN" sz="1200" kern="100" dirty="0">
                          <a:effectLst/>
                        </a:rPr>
                        <a:t>是一个通用的网络代理评估基准，旨在评估语言模型（</a:t>
                      </a:r>
                      <a:r>
                        <a:rPr lang="en-US" sz="1200" kern="100" dirty="0">
                          <a:effectLst/>
                        </a:rPr>
                        <a:t>LLMs</a:t>
                      </a:r>
                      <a:r>
                        <a:rPr lang="zh-CN" sz="1200" kern="100" dirty="0">
                          <a:effectLst/>
                        </a:rPr>
                        <a:t>）在不同领域的网站上执行复杂任务的能力。该数据集包含来自旅游、信息、服务、购物和娱乐领域的任务，涵盖了跨多个网站的跨领域测试集。每个任务包括任务描述、参考动作序列和网页信息，旨在测试</a:t>
                      </a:r>
                      <a:r>
                        <a:rPr lang="en-US" sz="1200" kern="100" dirty="0">
                          <a:effectLst/>
                        </a:rPr>
                        <a:t> LLMs </a:t>
                      </a:r>
                      <a:r>
                        <a:rPr lang="zh-CN" sz="1200" kern="100" dirty="0">
                          <a:effectLst/>
                        </a:rPr>
                        <a:t>在网页浏览和交互环境中的性能。评估过程包括两个步骤，首先使用一个小型语言模型对</a:t>
                      </a:r>
                      <a:r>
                        <a:rPr lang="en-US" sz="1200" kern="100" dirty="0">
                          <a:effectLst/>
                        </a:rPr>
                        <a:t> HTML </a:t>
                      </a:r>
                      <a:r>
                        <a:rPr lang="zh-CN" sz="1200" kern="100" dirty="0">
                          <a:effectLst/>
                        </a:rPr>
                        <a:t>元素进行排名和筛选，以提高推理效率，然后将元素选择构建为多选问题，提供五个候选项供模型选择。该评估基准的目标是测试</a:t>
                      </a:r>
                      <a:r>
                        <a:rPr lang="en-US" sz="1200" kern="100" dirty="0">
                          <a:effectLst/>
                        </a:rPr>
                        <a:t>LLMs</a:t>
                      </a:r>
                      <a:r>
                        <a:rPr lang="zh-CN" sz="1200" kern="100" dirty="0">
                          <a:effectLst/>
                        </a:rPr>
                        <a:t>在通用网络环境中的能力，特别是在处理真实网页的原始</a:t>
                      </a:r>
                      <a:r>
                        <a:rPr lang="en-US" sz="1200" kern="100" dirty="0">
                          <a:effectLst/>
                        </a:rPr>
                        <a:t>HTML</a:t>
                      </a:r>
                      <a:r>
                        <a:rPr lang="zh-CN" sz="1200" kern="100" dirty="0">
                          <a:effectLst/>
                        </a:rPr>
                        <a:t>代码时所面临的挑战。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r>
                        <a:rPr lang="zh-CN" sz="1200" kern="100" dirty="0">
                          <a:effectLst/>
                        </a:rPr>
                        <a:t>评估指标包括元素准确性、动作</a:t>
                      </a:r>
                      <a:r>
                        <a:rPr lang="en-US" sz="1200" kern="100" dirty="0">
                          <a:effectLst/>
                        </a:rPr>
                        <a:t> F1 </a:t>
                      </a:r>
                      <a:r>
                        <a:rPr lang="zh-CN" sz="1200" kern="100" dirty="0">
                          <a:effectLst/>
                        </a:rPr>
                        <a:t>得分和成功率，其中主要指标是步骤成功率，用于显示每个操作步骤的独立准确性。</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.1 </a:t>
            </a:r>
            <a:r>
              <a:rPr kumimoji="0" lang="en-US" altLang="zh-CN" sz="4400" b="1" i="0" u="none" strike="noStrike" kern="1200" cap="none" spc="0" normalizeH="0" baseline="0" noProof="0" dirty="0" err="1">
                <a:ln>
                  <a:noFill/>
                </a:ln>
                <a:solidFill>
                  <a:srgbClr val="006457"/>
                </a:solidFill>
                <a:effectLst/>
                <a:uLnTx/>
                <a:uFillTx/>
                <a:latin typeface="Times New Roman" panose="02020603050405020304" pitchFamily="18" charset="0"/>
                <a:ea typeface="宋体" panose="02010600030101010101" pitchFamily="2" charset="-122"/>
                <a:cs typeface="+mn-ea"/>
              </a:rPr>
              <a:t>AgentB</a:t>
            </a:r>
            <a:r>
              <a:rPr lang="en-US" altLang="zh-CN" dirty="0" err="1">
                <a:solidFill>
                  <a:srgbClr val="006457"/>
                </a:solidFill>
                <a:cs typeface="+mn-ea"/>
              </a:rPr>
              <a:t>ench</a:t>
            </a:r>
            <a:r>
              <a:rPr lang="zh-CN" altLang="en-US" dirty="0">
                <a:solidFill>
                  <a:srgbClr val="006457"/>
                </a:solidFill>
                <a:cs typeface="+mn-ea"/>
              </a:rPr>
              <a:t>评测基准</a:t>
            </a:r>
            <a:endParaRPr lang="zh-CN" altLang="en-US" dirty="0"/>
          </a:p>
        </p:txBody>
      </p:sp>
      <p:sp>
        <p:nvSpPr>
          <p:cNvPr id="5" name="内容占位符 4"/>
          <p:cNvSpPr>
            <a:spLocks noGrp="1"/>
          </p:cNvSpPr>
          <p:nvPr>
            <p:ph idx="1"/>
          </p:nvPr>
        </p:nvSpPr>
        <p:spPr>
          <a:xfrm>
            <a:off x="449943" y="934165"/>
            <a:ext cx="10974547" cy="5287570"/>
          </a:xfrm>
        </p:spPr>
        <p:txBody>
          <a:bodyPr>
            <a:normAutofit fontScale="97500"/>
          </a:bodyPr>
          <a:lstStyle/>
          <a:p>
            <a:pPr>
              <a:lnSpc>
                <a:spcPct val="120000"/>
              </a:lnSpc>
            </a:pPr>
            <a:endParaRPr lang="en-US" altLang="zh-CN" sz="2400" dirty="0"/>
          </a:p>
          <a:p>
            <a:pPr>
              <a:lnSpc>
                <a:spcPct val="120000"/>
              </a:lnSpc>
            </a:pPr>
            <a:endParaRPr lang="en-US" altLang="zh-CN" sz="2100" dirty="0"/>
          </a:p>
          <a:p>
            <a:pPr>
              <a:lnSpc>
                <a:spcPct val="120000"/>
              </a:lnSpc>
            </a:pPr>
            <a:r>
              <a:rPr lang="en-US" altLang="zh-CN" sz="2100" dirty="0"/>
              <a:t>	</a:t>
            </a:r>
            <a:r>
              <a:rPr lang="en-US" altLang="zh-CN" sz="2100" dirty="0" err="1"/>
              <a:t>AgentBench</a:t>
            </a:r>
            <a:r>
              <a:rPr lang="zh-CN" altLang="en-US" sz="2100" dirty="0"/>
              <a:t>可以帮助了解和验证基于大模型 的 </a:t>
            </a:r>
            <a:r>
              <a:rPr lang="en-GB" altLang="zh-CN" sz="2100" dirty="0"/>
              <a:t>Agent </a:t>
            </a:r>
            <a:r>
              <a:rPr lang="zh-CN" altLang="en-US" sz="2100" dirty="0"/>
              <a:t>在不同环境和任务中的表现，其中操作系统和数据库操作属于初阶能力测试，这类场景的特点是</a:t>
            </a:r>
            <a:r>
              <a:rPr lang="zh-CN" altLang="en-US" sz="2100" b="1" dirty="0"/>
              <a:t>操作环境简单，信息纯净</a:t>
            </a:r>
            <a:r>
              <a:rPr lang="zh-CN" altLang="en-US" sz="2100" dirty="0"/>
              <a:t>；知识图谱和卡牌对战属于进阶能力测试，这类场景的特点是</a:t>
            </a:r>
            <a:r>
              <a:rPr lang="zh-CN" altLang="en-US" sz="2100" b="1" dirty="0"/>
              <a:t>操作环境简单，但信息相对复杂</a:t>
            </a:r>
            <a:r>
              <a:rPr lang="zh-CN" altLang="en-US" sz="2100" dirty="0"/>
              <a:t>；情景猜谜，居家场景，网络购物，网页浏览这一类场景</a:t>
            </a:r>
            <a:r>
              <a:rPr lang="zh-CN" altLang="en-US" sz="2100" b="1" dirty="0"/>
              <a:t>操作环境相对复杂，信息也相对复杂</a:t>
            </a:r>
            <a:r>
              <a:rPr lang="zh-CN" altLang="en-US" sz="2100" dirty="0"/>
              <a:t>，是对 </a:t>
            </a:r>
            <a:r>
              <a:rPr lang="en-GB" altLang="zh-CN" sz="2100" dirty="0"/>
              <a:t>Agent </a:t>
            </a:r>
            <a:r>
              <a:rPr lang="zh-CN" altLang="en-US" sz="2100" dirty="0"/>
              <a:t>的高阶能力测试。</a:t>
            </a:r>
            <a:endParaRPr lang="en-US" altLang="zh-CN" sz="2100" dirty="0"/>
          </a:p>
          <a:p>
            <a:pPr>
              <a:lnSpc>
                <a:spcPct val="120000"/>
              </a:lnSpc>
            </a:pPr>
            <a:endParaRPr lang="en-US" altLang="zh-CN" sz="2100" dirty="0"/>
          </a:p>
          <a:p>
            <a:pPr>
              <a:lnSpc>
                <a:spcPct val="120000"/>
              </a:lnSpc>
            </a:pPr>
            <a:r>
              <a:rPr lang="en-US" altLang="zh-CN" sz="2100" dirty="0"/>
              <a:t>	</a:t>
            </a:r>
            <a:r>
              <a:rPr lang="zh-CN" altLang="en-US" sz="2100" dirty="0"/>
              <a:t>研究发现，</a:t>
            </a:r>
            <a:r>
              <a:rPr lang="en-GB" altLang="zh-CN" sz="2100" dirty="0"/>
              <a:t>GPT-4 </a:t>
            </a:r>
            <a:r>
              <a:rPr lang="zh-CN" altLang="en-US" sz="2100" dirty="0"/>
              <a:t>性能遥遥领先，开源模型能力显著弱于闭源模型。</a:t>
            </a:r>
            <a:endParaRPr lang="zh-CN" altLang="en-US" sz="21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.2</a:t>
            </a:r>
            <a:endParaRPr lang="zh-CN" altLang="en-US" dirty="0"/>
          </a:p>
        </p:txBody>
      </p:sp>
      <p:sp>
        <p:nvSpPr>
          <p:cNvPr id="5" name="内容占位符 4"/>
          <p:cNvSpPr>
            <a:spLocks noGrp="1"/>
          </p:cNvSpPr>
          <p:nvPr>
            <p:ph idx="1"/>
          </p:nvPr>
        </p:nvSpPr>
        <p:spPr>
          <a:xfrm>
            <a:off x="565991" y="1642547"/>
            <a:ext cx="11060017" cy="4659449"/>
          </a:xfrm>
        </p:spPr>
        <p:txBody>
          <a:bodyPr>
            <a:normAutofit fontScale="97500"/>
          </a:bodyPr>
          <a:lstStyle/>
          <a:p>
            <a:pPr>
              <a:lnSpc>
                <a:spcPct val="120000"/>
              </a:lnSpc>
            </a:pPr>
            <a:endParaRPr lang="en-US" altLang="zh-CN" sz="2400" dirty="0"/>
          </a:p>
          <a:p>
            <a:pPr>
              <a:lnSpc>
                <a:spcPct val="120000"/>
              </a:lnSpc>
            </a:pPr>
            <a:r>
              <a:rPr lang="en-US" altLang="zh-CN" sz="2100" dirty="0"/>
              <a:t>         </a:t>
            </a:r>
            <a:r>
              <a:rPr lang="zh-CN" altLang="en-US" sz="2100" dirty="0"/>
              <a:t>不同于单纯的对话，</a:t>
            </a:r>
            <a:r>
              <a:rPr lang="en-US" altLang="zh-CN" sz="2100" dirty="0"/>
              <a:t>Agent</a:t>
            </a:r>
            <a:r>
              <a:rPr lang="zh-CN" altLang="en-US" sz="2100" dirty="0"/>
              <a:t>可以独立执行操作，如果操作不当，会造成严重的风险，例如文件误删、借助插件误发信息等。诸如此类的风险，会随着</a:t>
            </a:r>
            <a:r>
              <a:rPr lang="en-US" altLang="zh-CN" sz="2100" dirty="0"/>
              <a:t>Agent</a:t>
            </a:r>
            <a:r>
              <a:rPr lang="zh-CN" altLang="en-US" sz="2100" dirty="0"/>
              <a:t>独立操作的增多而变得愈发严重。尤其是当在银行、软件等高风险的工具中部署</a:t>
            </a:r>
            <a:r>
              <a:rPr lang="en-US" altLang="zh-CN" sz="2100" dirty="0"/>
              <a:t>Agent</a:t>
            </a:r>
            <a:r>
              <a:rPr lang="zh-CN" altLang="en-US" sz="2100" dirty="0"/>
              <a:t>之前，对其进行有效的风险评估是非常有必要的。</a:t>
            </a:r>
            <a:endParaRPr lang="en-US" altLang="zh-CN" sz="2100" dirty="0"/>
          </a:p>
          <a:p>
            <a:pPr>
              <a:lnSpc>
                <a:spcPct val="120000"/>
              </a:lnSpc>
            </a:pPr>
            <a:r>
              <a:rPr lang="en-US" altLang="zh-CN" sz="2100" dirty="0"/>
              <a:t>        </a:t>
            </a:r>
            <a:r>
              <a:rPr lang="en-US" altLang="zh-CN" sz="2100" dirty="0" err="1"/>
              <a:t>ToolEmu</a:t>
            </a:r>
            <a:r>
              <a:rPr lang="zh-CN" altLang="en-US" sz="2100" dirty="0"/>
              <a:t>是评估</a:t>
            </a:r>
            <a:r>
              <a:rPr lang="zh-CN" altLang="en-US" sz="2100" b="1" dirty="0"/>
              <a:t>大模型 </a:t>
            </a:r>
            <a:r>
              <a:rPr lang="en-US" altLang="zh-CN" sz="2100" b="1" dirty="0"/>
              <a:t>Agent </a:t>
            </a:r>
            <a:r>
              <a:rPr lang="zh-CN" altLang="en-US" sz="2100" b="1" dirty="0"/>
              <a:t>安全性</a:t>
            </a:r>
            <a:r>
              <a:rPr lang="zh-CN" altLang="en-US" sz="2100" dirty="0"/>
              <a:t>的基准，设计了基于大模型的工具、环境模拟器和评估器，包括</a:t>
            </a:r>
            <a:r>
              <a:rPr lang="en-US" altLang="zh-CN" sz="2100" dirty="0"/>
              <a:t>36</a:t>
            </a:r>
            <a:r>
              <a:rPr lang="zh-CN" altLang="en-US" sz="2100" dirty="0"/>
              <a:t>个高风险工具集和</a:t>
            </a:r>
            <a:r>
              <a:rPr lang="en-US" altLang="zh-CN" sz="2100" dirty="0"/>
              <a:t>144</a:t>
            </a:r>
            <a:r>
              <a:rPr lang="zh-CN" altLang="en-US" sz="2100" dirty="0"/>
              <a:t>个测试案例。流程具体来讲，首先，研究人员使用大模型来模拟工具执行的环境，针对多样化的工具和场景测试</a:t>
            </a:r>
            <a:r>
              <a:rPr lang="en-GB" altLang="zh-CN" sz="2100" dirty="0"/>
              <a:t>Agent</a:t>
            </a:r>
            <a:r>
              <a:rPr lang="zh-CN" altLang="en-GB" sz="2100" dirty="0"/>
              <a:t>的</a:t>
            </a:r>
            <a:r>
              <a:rPr lang="zh-CN" altLang="en-US" sz="2100" dirty="0"/>
              <a:t>安全性。然后，开发了一个基于大模型的自动安全评估器，用于检查</a:t>
            </a:r>
            <a:r>
              <a:rPr lang="en-US" altLang="zh-CN" sz="2100" dirty="0"/>
              <a:t>Agent</a:t>
            </a:r>
            <a:r>
              <a:rPr lang="zh-CN" altLang="en-US" sz="2100" dirty="0"/>
              <a:t>是否存在失败案例并量化相关风险。最后，通过人类评估验证了</a:t>
            </a:r>
            <a:r>
              <a:rPr lang="en-GB" altLang="zh-CN" sz="2100" dirty="0"/>
              <a:t>LM</a:t>
            </a:r>
            <a:r>
              <a:rPr lang="zh-CN" altLang="en-US" sz="2100" dirty="0"/>
              <a:t>工具模拟器和评估器的有效性。</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pic>
        <p:nvPicPr>
          <p:cNvPr id="4" name="图片 3"/>
          <p:cNvPicPr>
            <a:picLocks noChangeAspect="1"/>
          </p:cNvPicPr>
          <p:nvPr/>
        </p:nvPicPr>
        <p:blipFill>
          <a:blip r:embed="rId1"/>
          <a:stretch>
            <a:fillRect/>
          </a:stretch>
        </p:blipFill>
        <p:spPr>
          <a:xfrm>
            <a:off x="1487277" y="92691"/>
            <a:ext cx="4203700" cy="11557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.2 </a:t>
            </a:r>
            <a:r>
              <a:rPr kumimoji="0" lang="zh-CN" altLang="en-US"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endParaRPr lang="zh-CN" altLang="en-US" dirty="0"/>
          </a:p>
        </p:txBody>
      </p:sp>
      <p:pic>
        <p:nvPicPr>
          <p:cNvPr id="3" name="内容占位符 2"/>
          <p:cNvPicPr>
            <a:picLocks noGrp="1" noChangeAspect="1"/>
          </p:cNvPicPr>
          <p:nvPr>
            <p:ph idx="1"/>
          </p:nvPr>
        </p:nvPicPr>
        <p:blipFill>
          <a:blip r:embed="rId1"/>
          <a:stretch>
            <a:fillRect/>
          </a:stretch>
        </p:blipFill>
        <p:spPr>
          <a:xfrm>
            <a:off x="1251561" y="1353777"/>
            <a:ext cx="9347231" cy="4744365"/>
          </a:xfrm>
          <a:prstGeom prst="rect">
            <a:avLst/>
          </a:prstGeom>
        </p:spPr>
      </p:pic>
      <p:pic>
        <p:nvPicPr>
          <p:cNvPr id="6" name="图片 5"/>
          <p:cNvPicPr>
            <a:picLocks noChangeAspect="1"/>
          </p:cNvPicPr>
          <p:nvPr/>
        </p:nvPicPr>
        <p:blipFill>
          <a:blip r:embed="rId2"/>
          <a:stretch>
            <a:fillRect/>
          </a:stretch>
        </p:blipFill>
        <p:spPr>
          <a:xfrm>
            <a:off x="1487277" y="92691"/>
            <a:ext cx="4203700" cy="11557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.2</a:t>
            </a:r>
            <a:endParaRPr lang="zh-CN" altLang="en-US" dirty="0"/>
          </a:p>
        </p:txBody>
      </p:sp>
      <p:pic>
        <p:nvPicPr>
          <p:cNvPr id="6" name="内容占位符 5"/>
          <p:cNvPicPr>
            <a:picLocks noGrp="1" noChangeAspect="1"/>
          </p:cNvPicPr>
          <p:nvPr>
            <p:ph idx="1"/>
          </p:nvPr>
        </p:nvPicPr>
        <p:blipFill>
          <a:blip r:embed="rId1"/>
          <a:stretch>
            <a:fillRect/>
          </a:stretch>
        </p:blipFill>
        <p:spPr>
          <a:xfrm>
            <a:off x="67366" y="1471652"/>
            <a:ext cx="4968805" cy="4258976"/>
          </a:xfrm>
          <a:prstGeom prst="rect">
            <a:avLst/>
          </a:prstGeom>
        </p:spPr>
      </p:pic>
      <p:sp>
        <p:nvSpPr>
          <p:cNvPr id="13" name="内容占位符 4"/>
          <p:cNvSpPr txBox="1"/>
          <p:nvPr/>
        </p:nvSpPr>
        <p:spPr>
          <a:xfrm>
            <a:off x="5365377" y="1334957"/>
            <a:ext cx="6112046" cy="491627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r>
              <a:rPr lang="zh-CN" altLang="en-US" sz="2400" dirty="0"/>
              <a:t>研究发现，即使是安全性最佳的</a:t>
            </a:r>
            <a:r>
              <a:rPr lang="en-US" altLang="zh-CN" sz="2400" dirty="0"/>
              <a:t>Agent</a:t>
            </a:r>
            <a:r>
              <a:rPr lang="zh-CN" altLang="en-US" sz="2400" dirty="0"/>
              <a:t>，也在</a:t>
            </a:r>
            <a:r>
              <a:rPr lang="en-US" altLang="zh-CN" sz="2400" dirty="0"/>
              <a:t>23.9%</a:t>
            </a:r>
            <a:r>
              <a:rPr lang="zh-CN" altLang="en-US" sz="2400" dirty="0"/>
              <a:t>的测试案例中出现了风险，由此可见，部署开发更安全的大模型</a:t>
            </a:r>
            <a:r>
              <a:rPr lang="en-US" altLang="zh-CN" sz="2400" dirty="0"/>
              <a:t>Agent</a:t>
            </a:r>
            <a:r>
              <a:rPr lang="zh-CN" altLang="en-US" sz="2400" dirty="0"/>
              <a:t>任重道远。</a:t>
            </a:r>
            <a:endParaRPr lang="zh-CN" altLang="en-US" sz="2400" dirty="0"/>
          </a:p>
          <a:p>
            <a:pPr>
              <a:lnSpc>
                <a:spcPct val="120000"/>
              </a:lnSpc>
            </a:pPr>
            <a:endParaRPr lang="zh-CN" altLang="en-US" sz="2400" dirty="0"/>
          </a:p>
        </p:txBody>
      </p:sp>
      <p:pic>
        <p:nvPicPr>
          <p:cNvPr id="14" name="图片 13"/>
          <p:cNvPicPr>
            <a:picLocks noChangeAspect="1"/>
          </p:cNvPicPr>
          <p:nvPr/>
        </p:nvPicPr>
        <p:blipFill>
          <a:blip r:embed="rId2"/>
          <a:stretch>
            <a:fillRect/>
          </a:stretch>
        </p:blipFill>
        <p:spPr>
          <a:xfrm>
            <a:off x="5036171" y="1577037"/>
            <a:ext cx="7004370" cy="2730393"/>
          </a:xfrm>
          <a:prstGeom prst="rect">
            <a:avLst/>
          </a:prstGeom>
        </p:spPr>
      </p:pic>
      <p:pic>
        <p:nvPicPr>
          <p:cNvPr id="16" name="图片 15"/>
          <p:cNvPicPr>
            <a:picLocks noChangeAspect="1"/>
          </p:cNvPicPr>
          <p:nvPr/>
        </p:nvPicPr>
        <p:blipFill>
          <a:blip r:embed="rId3"/>
          <a:stretch>
            <a:fillRect/>
          </a:stretch>
        </p:blipFill>
        <p:spPr>
          <a:xfrm>
            <a:off x="1487277" y="92691"/>
            <a:ext cx="4203700" cy="11557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046" y="418414"/>
            <a:ext cx="7006689" cy="944929"/>
          </a:xfrm>
        </p:spPr>
        <p:txBody>
          <a:bodyPr>
            <a:normAutofit fontScale="90000"/>
          </a:bodyPr>
          <a:lstStyle/>
          <a:p>
            <a:pPr lvl="0"/>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.3 </a:t>
            </a:r>
            <a:r>
              <a:rPr kumimoji="0" lang="zh-CN" altLang="en-US"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en-US" altLang="zh-CN" sz="4400" b="1" i="0" u="none" strike="noStrike" kern="1200" cap="none" spc="0" normalizeH="0" baseline="0" noProof="0" dirty="0" err="1">
                <a:ln>
                  <a:noFill/>
                </a:ln>
                <a:solidFill>
                  <a:srgbClr val="006457"/>
                </a:solidFill>
                <a:effectLst/>
                <a:uLnTx/>
                <a:uFillTx/>
                <a:latin typeface="Times New Roman" panose="02020603050405020304" pitchFamily="18" charset="0"/>
                <a:ea typeface="宋体" panose="02010600030101010101" pitchFamily="2" charset="-122"/>
                <a:cs typeface="+mn-ea"/>
              </a:rPr>
              <a:t>SuperCLUE</a:t>
            </a:r>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-Agent </a:t>
            </a:r>
            <a:b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br>
            <a:endParaRPr lang="zh-CN" altLang="en-US" dirty="0"/>
          </a:p>
        </p:txBody>
      </p:sp>
      <p:sp>
        <p:nvSpPr>
          <p:cNvPr id="4" name="内容占位符 3"/>
          <p:cNvSpPr>
            <a:spLocks noGrp="1"/>
          </p:cNvSpPr>
          <p:nvPr>
            <p:ph idx="1"/>
          </p:nvPr>
        </p:nvSpPr>
        <p:spPr/>
        <p:txBody>
          <a:bodyPr/>
          <a:lstStyle/>
          <a:p>
            <a:r>
              <a:rPr lang="en-GB" altLang="zh-CN" sz="2000" b="0" i="0" dirty="0">
                <a:solidFill>
                  <a:srgbClr val="1F2328"/>
                </a:solidFill>
                <a:effectLst/>
                <a:latin typeface="-apple-system"/>
              </a:rPr>
              <a:t>         Agent</a:t>
            </a:r>
            <a:r>
              <a:rPr lang="zh-CN" altLang="en-US" sz="2000" b="0" i="0" dirty="0">
                <a:solidFill>
                  <a:srgbClr val="1F2328"/>
                </a:solidFill>
                <a:effectLst/>
                <a:latin typeface="-apple-system"/>
              </a:rPr>
              <a:t>智能体中文原生任务能力测评基准</a:t>
            </a:r>
            <a:r>
              <a:rPr lang="zh-CN" altLang="en-US" sz="2000" dirty="0">
                <a:solidFill>
                  <a:srgbClr val="1F2328"/>
                </a:solidFill>
                <a:latin typeface="-apple-system"/>
              </a:rPr>
              <a:t>，</a:t>
            </a:r>
            <a:r>
              <a:rPr lang="zh-CN" altLang="en-US" sz="2000" dirty="0"/>
              <a:t>包括</a:t>
            </a:r>
            <a:r>
              <a:rPr lang="en-US" altLang="zh-CN" sz="2000" dirty="0"/>
              <a:t>3</a:t>
            </a:r>
            <a:r>
              <a:rPr lang="zh-CN" altLang="en-US" sz="2000" dirty="0"/>
              <a:t>大核心能力、</a:t>
            </a:r>
            <a:r>
              <a:rPr lang="en-US" altLang="zh-CN" sz="2000" dirty="0"/>
              <a:t>10</a:t>
            </a:r>
            <a:r>
              <a:rPr lang="zh-CN" altLang="en-US" sz="2000" dirty="0"/>
              <a:t>大基础任务，可以用于评估大语言模型在核心</a:t>
            </a:r>
            <a:r>
              <a:rPr lang="en-GB" altLang="zh-CN" sz="2000" dirty="0"/>
              <a:t>Agent</a:t>
            </a:r>
            <a:r>
              <a:rPr lang="zh-CN" altLang="en-US" sz="2000" dirty="0"/>
              <a:t>能力上的表现，包括工具使用、任务规划和长短期记忆能力。</a:t>
            </a:r>
            <a:endParaRPr lang="zh-CN" altLang="en-US" dirty="0"/>
          </a:p>
        </p:txBody>
      </p:sp>
      <p:pic>
        <p:nvPicPr>
          <p:cNvPr id="6" name="图片 5"/>
          <p:cNvPicPr>
            <a:picLocks noChangeAspect="1"/>
          </p:cNvPicPr>
          <p:nvPr/>
        </p:nvPicPr>
        <p:blipFill>
          <a:blip r:embed="rId1"/>
          <a:stretch>
            <a:fillRect/>
          </a:stretch>
        </p:blipFill>
        <p:spPr>
          <a:xfrm>
            <a:off x="3114636" y="2620090"/>
            <a:ext cx="5575453" cy="355687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dirty="0">
                <a:solidFill>
                  <a:srgbClr val="006457"/>
                </a:solidFill>
                <a:cs typeface="+mn-ea"/>
              </a:rPr>
              <a:t>.3 </a:t>
            </a:r>
            <a:r>
              <a:rPr kumimoji="0" lang="zh-CN" altLang="en-US"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en-US" altLang="zh-CN" sz="4400" b="1" i="0" u="none" strike="noStrike" kern="1200" cap="none" spc="0" normalizeH="0" baseline="0" noProof="0" dirty="0" err="1">
                <a:ln>
                  <a:noFill/>
                </a:ln>
                <a:solidFill>
                  <a:srgbClr val="006457"/>
                </a:solidFill>
                <a:effectLst/>
                <a:uLnTx/>
                <a:uFillTx/>
                <a:latin typeface="Times New Roman" panose="02020603050405020304" pitchFamily="18" charset="0"/>
                <a:ea typeface="宋体" panose="02010600030101010101" pitchFamily="2" charset="-122"/>
                <a:cs typeface="+mn-ea"/>
              </a:rPr>
              <a:t>SuperCLUE</a:t>
            </a:r>
            <a:r>
              <a:rPr kumimoji="0" lang="en-US" altLang="zh-CN" sz="44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-Agent</a:t>
            </a:r>
            <a:endParaRPr lang="zh-CN" altLang="en-US" dirty="0"/>
          </a:p>
        </p:txBody>
      </p:sp>
      <p:graphicFrame>
        <p:nvGraphicFramePr>
          <p:cNvPr id="3" name="内容占位符 2"/>
          <p:cNvGraphicFramePr>
            <a:graphicFrameLocks noGrp="1"/>
          </p:cNvGraphicFramePr>
          <p:nvPr>
            <p:ph idx="1"/>
          </p:nvPr>
        </p:nvGraphicFramePr>
        <p:xfrm>
          <a:off x="584499" y="1119348"/>
          <a:ext cx="11009624" cy="5738652"/>
        </p:xfrm>
        <a:graphic>
          <a:graphicData uri="http://schemas.openxmlformats.org/drawingml/2006/table">
            <a:tbl>
              <a:tblPr firstRow="1" firstCol="1" bandRow="1">
                <a:tableStyleId>{912C8C85-51F0-491E-9774-3900AFEF0FD7}</a:tableStyleId>
              </a:tblPr>
              <a:tblGrid>
                <a:gridCol w="1264956"/>
                <a:gridCol w="1646952"/>
                <a:gridCol w="8097716"/>
              </a:tblGrid>
              <a:tr h="481767">
                <a:tc>
                  <a:txBody>
                    <a:bodyPr/>
                    <a:lstStyle/>
                    <a:p>
                      <a:pPr algn="ctr"/>
                      <a:endParaRPr lang="en-US" altLang="zh-CN" sz="1400" kern="100" dirty="0">
                        <a:effectLst/>
                        <a:latin typeface="+mn-ea"/>
                        <a:ea typeface="+mn-ea"/>
                      </a:endParaRPr>
                    </a:p>
                    <a:p>
                      <a:pPr algn="ctr"/>
                      <a:r>
                        <a:rPr lang="zh-CN" sz="1400" kern="100" dirty="0">
                          <a:effectLst/>
                          <a:latin typeface="+mn-ea"/>
                          <a:ea typeface="+mn-ea"/>
                        </a:rPr>
                        <a:t>维度</a:t>
                      </a:r>
                      <a:endParaRPr lang="zh-CN" sz="1400" kern="100" dirty="0">
                        <a:effectLst/>
                        <a:latin typeface="+mn-ea"/>
                        <a:ea typeface="+mn-ea"/>
                        <a:cs typeface="宋体" panose="02010600030101010101" pitchFamily="2" charset="-122"/>
                      </a:endParaRPr>
                    </a:p>
                  </a:txBody>
                  <a:tcPr marL="32967" marR="32967" marT="0" marB="0">
                    <a:solidFill>
                      <a:srgbClr val="068358"/>
                    </a:solidFill>
                  </a:tcPr>
                </a:tc>
                <a:tc>
                  <a:txBody>
                    <a:bodyPr/>
                    <a:lstStyle/>
                    <a:p>
                      <a:pPr algn="ctr"/>
                      <a:endParaRPr lang="en-US" altLang="zh-CN" sz="1400" kern="100" dirty="0">
                        <a:effectLst/>
                        <a:latin typeface="+mn-ea"/>
                        <a:ea typeface="+mn-ea"/>
                      </a:endParaRPr>
                    </a:p>
                    <a:p>
                      <a:pPr algn="ctr"/>
                      <a:r>
                        <a:rPr lang="zh-CN" sz="1400" kern="100" dirty="0">
                          <a:effectLst/>
                          <a:latin typeface="+mn-ea"/>
                          <a:ea typeface="+mn-ea"/>
                        </a:rPr>
                        <a:t>具体任务</a:t>
                      </a:r>
                      <a:endParaRPr lang="zh-CN" sz="1400" kern="100" dirty="0">
                        <a:effectLst/>
                        <a:latin typeface="+mn-ea"/>
                        <a:ea typeface="+mn-ea"/>
                        <a:cs typeface="宋体" panose="02010600030101010101" pitchFamily="2" charset="-122"/>
                      </a:endParaRPr>
                    </a:p>
                  </a:txBody>
                  <a:tcPr marL="32967" marR="32967" marT="0" marB="0">
                    <a:solidFill>
                      <a:srgbClr val="068358"/>
                    </a:solidFill>
                  </a:tcPr>
                </a:tc>
                <a:tc>
                  <a:txBody>
                    <a:bodyPr/>
                    <a:lstStyle/>
                    <a:p>
                      <a:pPr algn="ctr"/>
                      <a:endParaRPr lang="en-US" altLang="zh-CN" sz="1400" kern="100" dirty="0">
                        <a:effectLst/>
                        <a:latin typeface="+mn-ea"/>
                        <a:ea typeface="+mn-ea"/>
                      </a:endParaRPr>
                    </a:p>
                    <a:p>
                      <a:pPr algn="ctr"/>
                      <a:r>
                        <a:rPr lang="zh-CN" sz="1400" kern="100" dirty="0">
                          <a:effectLst/>
                          <a:latin typeface="+mn-ea"/>
                          <a:ea typeface="+mn-ea"/>
                        </a:rPr>
                        <a:t>任务解释</a:t>
                      </a:r>
                      <a:endParaRPr lang="zh-CN" sz="1400" kern="100" dirty="0">
                        <a:effectLst/>
                        <a:latin typeface="+mn-ea"/>
                        <a:ea typeface="+mn-ea"/>
                        <a:cs typeface="宋体" panose="02010600030101010101" pitchFamily="2" charset="-122"/>
                      </a:endParaRPr>
                    </a:p>
                  </a:txBody>
                  <a:tcPr marL="32967" marR="32967" marT="0" marB="0">
                    <a:solidFill>
                      <a:srgbClr val="068358"/>
                    </a:solidFill>
                  </a:tcPr>
                </a:tc>
              </a:tr>
              <a:tr h="491630">
                <a:tc rowSpan="4">
                  <a:txBody>
                    <a:bodyPr/>
                    <a:lstStyle/>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r>
                        <a:rPr lang="zh-CN" sz="1400" kern="100" dirty="0">
                          <a:effectLst/>
                          <a:latin typeface="+mn-ea"/>
                          <a:ea typeface="+mn-ea"/>
                        </a:rPr>
                        <a:t>工具使用</a:t>
                      </a:r>
                      <a:endParaRPr lang="zh-CN" sz="1400" kern="100" dirty="0">
                        <a:effectLst/>
                        <a:latin typeface="+mn-ea"/>
                        <a:ea typeface="+mn-ea"/>
                        <a:cs typeface="宋体" panose="02010600030101010101" pitchFamily="2" charset="-122"/>
                      </a:endParaRPr>
                    </a:p>
                  </a:txBody>
                  <a:tcPr marL="32967" marR="32967" marT="0" marB="0"/>
                </a:tc>
                <a:tc>
                  <a:txBody>
                    <a:bodyPr/>
                    <a:lstStyle/>
                    <a:p>
                      <a:pPr algn="ctr"/>
                      <a:r>
                        <a:rPr lang="en-US" sz="1400" kern="100" dirty="0">
                          <a:effectLst/>
                          <a:latin typeface="+mn-ea"/>
                          <a:ea typeface="+mn-ea"/>
                        </a:rPr>
                        <a:t> </a:t>
                      </a:r>
                      <a:endParaRPr lang="zh-CN" sz="1400" kern="100" dirty="0">
                        <a:effectLst/>
                        <a:latin typeface="+mn-ea"/>
                        <a:ea typeface="+mn-ea"/>
                      </a:endParaRPr>
                    </a:p>
                    <a:p>
                      <a:pPr indent="152400" algn="ctr"/>
                      <a:r>
                        <a:rPr lang="zh-CN" sz="1400" kern="100" dirty="0">
                          <a:effectLst/>
                          <a:latin typeface="+mn-ea"/>
                          <a:ea typeface="+mn-ea"/>
                        </a:rPr>
                        <a:t>调用</a:t>
                      </a:r>
                      <a:r>
                        <a:rPr lang="en-US" sz="1400" kern="100" dirty="0">
                          <a:effectLst/>
                          <a:latin typeface="+mn-ea"/>
                          <a:ea typeface="+mn-ea"/>
                        </a:rPr>
                        <a:t>API</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该任务的主要目的是评估</a:t>
                      </a:r>
                      <a:r>
                        <a:rPr lang="en-US" sz="1400" kern="100" dirty="0">
                          <a:effectLst/>
                          <a:latin typeface="+mn-ea"/>
                          <a:ea typeface="+mn-ea"/>
                        </a:rPr>
                        <a:t>AI Agent</a:t>
                      </a:r>
                      <a:r>
                        <a:rPr lang="zh-CN" sz="1400" kern="100" dirty="0">
                          <a:effectLst/>
                          <a:latin typeface="+mn-ea"/>
                          <a:ea typeface="+mn-ea"/>
                        </a:rPr>
                        <a:t>调用</a:t>
                      </a:r>
                      <a:r>
                        <a:rPr lang="en-US" sz="1400" kern="100" dirty="0">
                          <a:effectLst/>
                          <a:latin typeface="+mn-ea"/>
                          <a:ea typeface="+mn-ea"/>
                        </a:rPr>
                        <a:t>API</a:t>
                      </a:r>
                      <a:r>
                        <a:rPr lang="zh-CN" sz="1400" kern="100" dirty="0">
                          <a:effectLst/>
                          <a:latin typeface="+mn-ea"/>
                          <a:ea typeface="+mn-ea"/>
                        </a:rPr>
                        <a:t>的能力。主要考察</a:t>
                      </a:r>
                      <a:r>
                        <a:rPr lang="en-US" sz="1400" kern="100" dirty="0">
                          <a:effectLst/>
                          <a:latin typeface="+mn-ea"/>
                          <a:ea typeface="+mn-ea"/>
                        </a:rPr>
                        <a:t>AI Agent</a:t>
                      </a:r>
                      <a:r>
                        <a:rPr lang="zh-CN" sz="1400" kern="100" dirty="0">
                          <a:effectLst/>
                          <a:latin typeface="+mn-ea"/>
                          <a:ea typeface="+mn-ea"/>
                        </a:rPr>
                        <a:t>是否可以根据给定</a:t>
                      </a:r>
                      <a:r>
                        <a:rPr lang="en-US" sz="1400" kern="100" dirty="0">
                          <a:effectLst/>
                          <a:latin typeface="+mn-ea"/>
                          <a:ea typeface="+mn-ea"/>
                        </a:rPr>
                        <a:t>API</a:t>
                      </a:r>
                      <a:r>
                        <a:rPr lang="zh-CN" sz="1400" kern="100" dirty="0">
                          <a:effectLst/>
                          <a:latin typeface="+mn-ea"/>
                          <a:ea typeface="+mn-ea"/>
                        </a:rPr>
                        <a:t>的描述精确调用</a:t>
                      </a:r>
                      <a:r>
                        <a:rPr lang="en-US" sz="1400" kern="100" dirty="0">
                          <a:effectLst/>
                          <a:latin typeface="+mn-ea"/>
                          <a:ea typeface="+mn-ea"/>
                        </a:rPr>
                        <a:t>API</a:t>
                      </a:r>
                      <a:r>
                        <a:rPr lang="zh-CN" sz="1400" kern="100" dirty="0">
                          <a:effectLst/>
                          <a:latin typeface="+mn-ea"/>
                          <a:ea typeface="+mn-ea"/>
                        </a:rPr>
                        <a:t>，并正确响应</a:t>
                      </a:r>
                      <a:r>
                        <a:rPr lang="en-US" sz="1400" kern="100" dirty="0">
                          <a:effectLst/>
                          <a:latin typeface="+mn-ea"/>
                          <a:ea typeface="+mn-ea"/>
                        </a:rPr>
                        <a:t>API</a:t>
                      </a:r>
                      <a:r>
                        <a:rPr lang="zh-CN" sz="1400" kern="100" dirty="0">
                          <a:effectLst/>
                          <a:latin typeface="+mn-ea"/>
                          <a:ea typeface="+mn-ea"/>
                        </a:rPr>
                        <a:t>返回的能力。</a:t>
                      </a:r>
                      <a:endParaRPr lang="zh-CN" sz="1400" kern="100" dirty="0">
                        <a:effectLst/>
                        <a:latin typeface="+mn-ea"/>
                        <a:ea typeface="+mn-ea"/>
                        <a:cs typeface="宋体" panose="02010600030101010101" pitchFamily="2" charset="-122"/>
                      </a:endParaRPr>
                    </a:p>
                  </a:txBody>
                  <a:tcPr marL="32967" marR="32967" marT="0" marB="0"/>
                </a:tc>
              </a:tr>
              <a:tr h="491630">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indent="152400" algn="ctr"/>
                      <a:r>
                        <a:rPr lang="zh-CN" sz="1400" kern="100" dirty="0">
                          <a:effectLst/>
                          <a:latin typeface="+mn-ea"/>
                          <a:ea typeface="+mn-ea"/>
                        </a:rPr>
                        <a:t>检索</a:t>
                      </a:r>
                      <a:r>
                        <a:rPr lang="en-US" sz="1400" kern="100" dirty="0">
                          <a:effectLst/>
                          <a:latin typeface="+mn-ea"/>
                          <a:ea typeface="+mn-ea"/>
                        </a:rPr>
                        <a:t>API</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该任务的主要目的是评估</a:t>
                      </a:r>
                      <a:r>
                        <a:rPr lang="en-US" sz="1400" kern="100" dirty="0">
                          <a:effectLst/>
                          <a:latin typeface="+mn-ea"/>
                          <a:ea typeface="+mn-ea"/>
                        </a:rPr>
                        <a:t>AI Agent</a:t>
                      </a:r>
                      <a:r>
                        <a:rPr lang="zh-CN" sz="1400" kern="100" dirty="0">
                          <a:effectLst/>
                          <a:latin typeface="+mn-ea"/>
                          <a:ea typeface="+mn-ea"/>
                        </a:rPr>
                        <a:t>检索</a:t>
                      </a:r>
                      <a:r>
                        <a:rPr lang="en-US" sz="1400" kern="100" dirty="0">
                          <a:effectLst/>
                          <a:latin typeface="+mn-ea"/>
                          <a:ea typeface="+mn-ea"/>
                        </a:rPr>
                        <a:t>API</a:t>
                      </a:r>
                      <a:r>
                        <a:rPr lang="zh-CN" sz="1400" kern="100" dirty="0">
                          <a:effectLst/>
                          <a:latin typeface="+mn-ea"/>
                          <a:ea typeface="+mn-ea"/>
                        </a:rPr>
                        <a:t>的能力。主要考察</a:t>
                      </a:r>
                      <a:r>
                        <a:rPr lang="en-US" sz="1400" kern="100" dirty="0">
                          <a:effectLst/>
                          <a:latin typeface="+mn-ea"/>
                          <a:ea typeface="+mn-ea"/>
                        </a:rPr>
                        <a:t>AI Agent</a:t>
                      </a:r>
                      <a:r>
                        <a:rPr lang="zh-CN" sz="1400" kern="100" dirty="0">
                          <a:effectLst/>
                          <a:latin typeface="+mn-ea"/>
                          <a:ea typeface="+mn-ea"/>
                        </a:rPr>
                        <a:t>选择可能解决用户需求的</a:t>
                      </a:r>
                      <a:r>
                        <a:rPr lang="en-US" sz="1400" kern="100" dirty="0">
                          <a:effectLst/>
                          <a:latin typeface="+mn-ea"/>
                          <a:ea typeface="+mn-ea"/>
                        </a:rPr>
                        <a:t>API</a:t>
                      </a:r>
                      <a:r>
                        <a:rPr lang="zh-CN" sz="1400" kern="100" dirty="0">
                          <a:effectLst/>
                          <a:latin typeface="+mn-ea"/>
                          <a:ea typeface="+mn-ea"/>
                        </a:rPr>
                        <a:t>，并通过阅读文档来学习如何使用它们。</a:t>
                      </a:r>
                      <a:endParaRPr lang="zh-CN" sz="1400" kern="100" dirty="0">
                        <a:effectLst/>
                        <a:latin typeface="+mn-ea"/>
                        <a:ea typeface="+mn-ea"/>
                        <a:cs typeface="宋体" panose="02010600030101010101" pitchFamily="2" charset="-122"/>
                      </a:endParaRPr>
                    </a:p>
                  </a:txBody>
                  <a:tcPr marL="32967" marR="32967" marT="0" marB="0"/>
                </a:tc>
              </a:tr>
              <a:tr h="688282">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indent="152400" algn="ctr"/>
                      <a:r>
                        <a:rPr lang="zh-CN" sz="1400" kern="100" dirty="0">
                          <a:effectLst/>
                          <a:latin typeface="+mn-ea"/>
                          <a:ea typeface="+mn-ea"/>
                        </a:rPr>
                        <a:t>规划</a:t>
                      </a:r>
                      <a:r>
                        <a:rPr lang="en-US" sz="1400" kern="100" dirty="0">
                          <a:effectLst/>
                          <a:latin typeface="+mn-ea"/>
                          <a:ea typeface="+mn-ea"/>
                        </a:rPr>
                        <a:t>API</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该任务的主要目的是评估</a:t>
                      </a:r>
                      <a:r>
                        <a:rPr lang="en-US" sz="1400" kern="100" dirty="0">
                          <a:effectLst/>
                          <a:latin typeface="+mn-ea"/>
                          <a:ea typeface="+mn-ea"/>
                        </a:rPr>
                        <a:t>AI Agent</a:t>
                      </a:r>
                      <a:r>
                        <a:rPr lang="zh-CN" sz="1400" kern="100" dirty="0">
                          <a:effectLst/>
                          <a:latin typeface="+mn-ea"/>
                          <a:ea typeface="+mn-ea"/>
                        </a:rPr>
                        <a:t>在检索和调用</a:t>
                      </a:r>
                      <a:r>
                        <a:rPr lang="en-US" sz="1400" kern="100" dirty="0">
                          <a:effectLst/>
                          <a:latin typeface="+mn-ea"/>
                          <a:ea typeface="+mn-ea"/>
                        </a:rPr>
                        <a:t>API</a:t>
                      </a:r>
                      <a:r>
                        <a:rPr lang="zh-CN" sz="1400" kern="100" dirty="0">
                          <a:effectLst/>
                          <a:latin typeface="+mn-ea"/>
                          <a:ea typeface="+mn-ea"/>
                        </a:rPr>
                        <a:t>之外的规划能力。考虑到不明确的用户请求（例如预订航班</a:t>
                      </a:r>
                      <a:r>
                        <a:rPr lang="en-US" sz="1400" kern="100" dirty="0">
                          <a:effectLst/>
                          <a:latin typeface="+mn-ea"/>
                          <a:ea typeface="+mn-ea"/>
                        </a:rPr>
                        <a:t>/</a:t>
                      </a:r>
                      <a:r>
                        <a:rPr lang="zh-CN" sz="1400" kern="100" dirty="0">
                          <a:effectLst/>
                          <a:latin typeface="+mn-ea"/>
                          <a:ea typeface="+mn-ea"/>
                        </a:rPr>
                        <a:t>酒店进行旅行）或者更复杂的请求，模型可能需要进行多次</a:t>
                      </a:r>
                      <a:r>
                        <a:rPr lang="en-US" sz="1400" kern="100" dirty="0">
                          <a:effectLst/>
                          <a:latin typeface="+mn-ea"/>
                          <a:ea typeface="+mn-ea"/>
                        </a:rPr>
                        <a:t>API</a:t>
                      </a:r>
                      <a:r>
                        <a:rPr lang="zh-CN" sz="1400" kern="100" dirty="0">
                          <a:effectLst/>
                          <a:latin typeface="+mn-ea"/>
                          <a:ea typeface="+mn-ea"/>
                        </a:rPr>
                        <a:t>调用来解决问题。</a:t>
                      </a:r>
                      <a:endParaRPr lang="zh-CN" sz="1400" kern="100" dirty="0">
                        <a:effectLst/>
                        <a:latin typeface="+mn-ea"/>
                        <a:ea typeface="+mn-ea"/>
                        <a:cs typeface="宋体" panose="02010600030101010101" pitchFamily="2" charset="-122"/>
                      </a:endParaRPr>
                    </a:p>
                  </a:txBody>
                  <a:tcPr marL="32967" marR="32967" marT="0" marB="0"/>
                </a:tc>
              </a:tr>
              <a:tr h="414078">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algn="ctr"/>
                      <a:r>
                        <a:rPr lang="zh-CN" sz="1400" kern="100" dirty="0">
                          <a:effectLst/>
                          <a:latin typeface="+mn-ea"/>
                          <a:ea typeface="+mn-ea"/>
                        </a:rPr>
                        <a:t>通用工具使用</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评估大模型使用通用工具的能力。包括但不限于：使用搜索引擎、浏览网页、操作本地文件、搜索本地文件、使用数据库等。</a:t>
                      </a:r>
                      <a:endParaRPr lang="zh-CN" sz="1400" kern="100" dirty="0">
                        <a:effectLst/>
                        <a:latin typeface="+mn-ea"/>
                        <a:ea typeface="+mn-ea"/>
                        <a:cs typeface="宋体" panose="02010600030101010101" pitchFamily="2" charset="-122"/>
                      </a:endParaRPr>
                    </a:p>
                  </a:txBody>
                  <a:tcPr marL="32967" marR="32967" marT="0" marB="0"/>
                </a:tc>
              </a:tr>
              <a:tr h="589956">
                <a:tc rowSpan="3">
                  <a:txBody>
                    <a:bodyPr/>
                    <a:lstStyle/>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r>
                        <a:rPr lang="zh-CN" sz="1400" kern="100" dirty="0">
                          <a:effectLst/>
                          <a:latin typeface="+mn-ea"/>
                          <a:ea typeface="+mn-ea"/>
                        </a:rPr>
                        <a:t>任务规划</a:t>
                      </a:r>
                      <a:endParaRPr lang="zh-CN" sz="1400" kern="100" dirty="0">
                        <a:effectLst/>
                        <a:latin typeface="+mn-ea"/>
                        <a:ea typeface="+mn-ea"/>
                        <a:cs typeface="宋体" panose="02010600030101010101" pitchFamily="2" charset="-122"/>
                      </a:endParaRPr>
                    </a:p>
                  </a:txBody>
                  <a:tcPr marL="32967" marR="32967" marT="0" marB="0"/>
                </a:tc>
                <a:tc>
                  <a:txBody>
                    <a:bodyPr/>
                    <a:lstStyle/>
                    <a:p>
                      <a:pPr algn="ctr"/>
                      <a:r>
                        <a:rPr lang="en-US" sz="1400" kern="100" dirty="0">
                          <a:effectLst/>
                          <a:latin typeface="+mn-ea"/>
                          <a:ea typeface="+mn-ea"/>
                        </a:rPr>
                        <a:t> </a:t>
                      </a:r>
                      <a:endParaRPr lang="zh-CN" sz="1400" kern="100" dirty="0">
                        <a:effectLst/>
                        <a:latin typeface="+mn-ea"/>
                        <a:ea typeface="+mn-ea"/>
                      </a:endParaRPr>
                    </a:p>
                    <a:p>
                      <a:pPr indent="76200" algn="ctr"/>
                      <a:r>
                        <a:rPr lang="zh-CN" sz="1400" kern="100" dirty="0">
                          <a:effectLst/>
                          <a:latin typeface="+mn-ea"/>
                          <a:ea typeface="+mn-ea"/>
                        </a:rPr>
                        <a:t>任务分解</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该类任务的目的是评估</a:t>
                      </a:r>
                      <a:r>
                        <a:rPr lang="en-US" sz="1400" kern="100" dirty="0">
                          <a:effectLst/>
                          <a:latin typeface="+mn-ea"/>
                          <a:ea typeface="+mn-ea"/>
                        </a:rPr>
                        <a:t>AI Agent</a:t>
                      </a:r>
                      <a:r>
                        <a:rPr lang="zh-CN" sz="1400" kern="100" dirty="0">
                          <a:effectLst/>
                          <a:latin typeface="+mn-ea"/>
                          <a:ea typeface="+mn-ea"/>
                        </a:rPr>
                        <a:t>对任务规划的能力，总体来说，它评估的是</a:t>
                      </a:r>
                      <a:r>
                        <a:rPr lang="en-US" sz="1400" kern="100" dirty="0">
                          <a:effectLst/>
                          <a:latin typeface="+mn-ea"/>
                          <a:ea typeface="+mn-ea"/>
                        </a:rPr>
                        <a:t>AI Agent</a:t>
                      </a:r>
                      <a:r>
                        <a:rPr lang="zh-CN" sz="1400" kern="100" dirty="0">
                          <a:effectLst/>
                          <a:latin typeface="+mn-ea"/>
                          <a:ea typeface="+mn-ea"/>
                        </a:rPr>
                        <a:t>将大型任务分解为较小的、可管理的子目标，从而能够高效地处理复杂任务的能力。</a:t>
                      </a:r>
                      <a:endParaRPr lang="zh-CN" sz="1400" kern="100" dirty="0">
                        <a:effectLst/>
                        <a:latin typeface="+mn-ea"/>
                        <a:ea typeface="+mn-ea"/>
                        <a:cs typeface="宋体" panose="02010600030101010101" pitchFamily="2" charset="-122"/>
                      </a:endParaRPr>
                    </a:p>
                  </a:txBody>
                  <a:tcPr marL="32967" marR="32967" marT="0" marB="0"/>
                </a:tc>
              </a:tr>
              <a:tr h="491630">
                <a:tc vMerge="1">
                  <a:tcPr/>
                </a:tc>
                <a:tc>
                  <a:txBody>
                    <a:bodyPr/>
                    <a:lstStyle/>
                    <a:p>
                      <a:pPr indent="76200" algn="ctr"/>
                      <a:r>
                        <a:rPr lang="en-US" sz="1400" kern="100" dirty="0">
                          <a:effectLst/>
                          <a:latin typeface="+mn-ea"/>
                          <a:ea typeface="+mn-ea"/>
                        </a:rPr>
                        <a:t> </a:t>
                      </a:r>
                      <a:endParaRPr lang="zh-CN" sz="1400" kern="100" dirty="0">
                        <a:effectLst/>
                        <a:latin typeface="+mn-ea"/>
                        <a:ea typeface="+mn-ea"/>
                      </a:endParaRPr>
                    </a:p>
                    <a:p>
                      <a:pPr indent="76200" algn="ctr"/>
                      <a:r>
                        <a:rPr lang="zh-CN" sz="1400" kern="100" dirty="0">
                          <a:effectLst/>
                          <a:latin typeface="+mn-ea"/>
                          <a:ea typeface="+mn-ea"/>
                        </a:rPr>
                        <a:t>自我反思</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该类任务的目标评估</a:t>
                      </a:r>
                      <a:r>
                        <a:rPr lang="en-US" sz="1400" kern="100" dirty="0">
                          <a:effectLst/>
                          <a:latin typeface="+mn-ea"/>
                          <a:ea typeface="+mn-ea"/>
                        </a:rPr>
                        <a:t>AI Agent </a:t>
                      </a:r>
                      <a:r>
                        <a:rPr lang="zh-CN" sz="1400" kern="100" dirty="0">
                          <a:effectLst/>
                          <a:latin typeface="+mn-ea"/>
                          <a:ea typeface="+mn-ea"/>
                        </a:rPr>
                        <a:t>对过去的行为进行自我批评和反思，从错误中吸取教训，并为未来的步骤进行改进，从而提高最终结果的质量的能力。</a:t>
                      </a:r>
                      <a:endParaRPr lang="zh-CN" sz="1400" kern="100" dirty="0">
                        <a:effectLst/>
                        <a:latin typeface="+mn-ea"/>
                        <a:ea typeface="+mn-ea"/>
                        <a:cs typeface="宋体" panose="02010600030101010101" pitchFamily="2" charset="-122"/>
                      </a:endParaRPr>
                    </a:p>
                  </a:txBody>
                  <a:tcPr marL="32967" marR="32967" marT="0" marB="0"/>
                </a:tc>
              </a:tr>
              <a:tr h="589956">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marL="152400" algn="ctr"/>
                      <a:r>
                        <a:rPr lang="zh-CN" sz="1400" kern="100" dirty="0">
                          <a:effectLst/>
                          <a:latin typeface="+mn-ea"/>
                          <a:ea typeface="+mn-ea"/>
                        </a:rPr>
                        <a:t>思维链（</a:t>
                      </a:r>
                      <a:r>
                        <a:rPr lang="en-US" sz="1400" kern="100" dirty="0" err="1">
                          <a:effectLst/>
                          <a:latin typeface="+mn-ea"/>
                          <a:ea typeface="+mn-ea"/>
                        </a:rPr>
                        <a:t>CoT</a:t>
                      </a:r>
                      <a:r>
                        <a:rPr lang="zh-CN" sz="1400" kern="100" dirty="0">
                          <a:effectLst/>
                          <a:latin typeface="+mn-ea"/>
                          <a:ea typeface="+mn-ea"/>
                        </a:rPr>
                        <a:t>）</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该任务主要考察的是</a:t>
                      </a:r>
                      <a:r>
                        <a:rPr lang="en-US" sz="1400" kern="100" dirty="0">
                          <a:effectLst/>
                          <a:latin typeface="+mn-ea"/>
                          <a:ea typeface="+mn-ea"/>
                        </a:rPr>
                        <a:t>AI Agent</a:t>
                      </a:r>
                      <a:r>
                        <a:rPr lang="zh-CN" sz="1400" kern="100" dirty="0">
                          <a:effectLst/>
                          <a:latin typeface="+mn-ea"/>
                          <a:ea typeface="+mn-ea"/>
                        </a:rPr>
                        <a:t>利用更多的推理时间和过程，将困难的任务分解为更小、更简单的步骤的能力，着重考察</a:t>
                      </a:r>
                      <a:r>
                        <a:rPr lang="en-US" sz="1400" kern="100" dirty="0">
                          <a:effectLst/>
                          <a:latin typeface="+mn-ea"/>
                          <a:ea typeface="+mn-ea"/>
                        </a:rPr>
                        <a:t>AI Agent</a:t>
                      </a:r>
                      <a:r>
                        <a:rPr lang="zh-CN" sz="1400" kern="100" dirty="0">
                          <a:effectLst/>
                          <a:latin typeface="+mn-ea"/>
                          <a:ea typeface="+mn-ea"/>
                        </a:rPr>
                        <a:t>是如何一步一步通过思考来解决问题的能力。</a:t>
                      </a:r>
                      <a:endParaRPr lang="zh-CN" sz="1400" kern="100" dirty="0">
                        <a:effectLst/>
                        <a:latin typeface="+mn-ea"/>
                        <a:ea typeface="+mn-ea"/>
                        <a:cs typeface="宋体" panose="02010600030101010101" pitchFamily="2" charset="-122"/>
                      </a:endParaRPr>
                    </a:p>
                  </a:txBody>
                  <a:tcPr marL="32967" marR="32967" marT="0" marB="0"/>
                </a:tc>
              </a:tr>
              <a:tr h="307169">
                <a:tc rowSpan="3">
                  <a:txBody>
                    <a:bodyPr/>
                    <a:lstStyle/>
                    <a:p>
                      <a:pPr algn="ctr"/>
                      <a:endParaRPr lang="en-US" altLang="zh-CN" sz="1400" kern="100" dirty="0">
                        <a:effectLst/>
                        <a:latin typeface="+mn-ea"/>
                        <a:ea typeface="+mn-ea"/>
                      </a:endParaRPr>
                    </a:p>
                    <a:p>
                      <a:pPr algn="ctr"/>
                      <a:endParaRPr lang="en-US" altLang="zh-CN" sz="1400" kern="100" dirty="0">
                        <a:effectLst/>
                        <a:latin typeface="+mn-ea"/>
                        <a:ea typeface="+mn-ea"/>
                      </a:endParaRPr>
                    </a:p>
                    <a:p>
                      <a:pPr algn="ctr"/>
                      <a:endParaRPr lang="en-US" altLang="zh-CN" sz="1400" kern="100" dirty="0">
                        <a:effectLst/>
                        <a:latin typeface="+mn-ea"/>
                        <a:ea typeface="+mn-ea"/>
                      </a:endParaRPr>
                    </a:p>
                    <a:p>
                      <a:pPr algn="ctr"/>
                      <a:r>
                        <a:rPr lang="zh-CN" sz="1400" kern="100" dirty="0">
                          <a:effectLst/>
                          <a:latin typeface="+mn-ea"/>
                          <a:ea typeface="+mn-ea"/>
                        </a:rPr>
                        <a:t>长短期记忆</a:t>
                      </a:r>
                      <a:endParaRPr lang="zh-CN" sz="1400" kern="100" dirty="0">
                        <a:effectLst/>
                        <a:latin typeface="+mn-ea"/>
                        <a:ea typeface="+mn-ea"/>
                        <a:cs typeface="宋体" panose="02010600030101010101" pitchFamily="2" charset="-122"/>
                      </a:endParaRPr>
                    </a:p>
                  </a:txBody>
                  <a:tcPr marL="32967" marR="32967" marT="0" marB="0"/>
                </a:tc>
                <a:tc>
                  <a:txBody>
                    <a:bodyPr/>
                    <a:lstStyle/>
                    <a:p>
                      <a:pPr algn="ctr"/>
                      <a:r>
                        <a:rPr lang="zh-CN" sz="1400" kern="100" dirty="0">
                          <a:effectLst/>
                          <a:latin typeface="+mn-ea"/>
                          <a:ea typeface="+mn-ea"/>
                        </a:rPr>
                        <a:t>多文档问答</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主要考察</a:t>
                      </a:r>
                      <a:r>
                        <a:rPr lang="en-US" sz="1400" kern="100" dirty="0">
                          <a:effectLst/>
                          <a:latin typeface="+mn-ea"/>
                          <a:ea typeface="+mn-ea"/>
                        </a:rPr>
                        <a:t>AI Agent</a:t>
                      </a:r>
                      <a:r>
                        <a:rPr lang="zh-CN" sz="1400" kern="100" dirty="0">
                          <a:effectLst/>
                          <a:latin typeface="+mn-ea"/>
                          <a:ea typeface="+mn-ea"/>
                        </a:rPr>
                        <a:t>在多个文档中提取并组合答案的能力。</a:t>
                      </a:r>
                      <a:endParaRPr lang="zh-CN" sz="1400" kern="100" dirty="0">
                        <a:effectLst/>
                        <a:latin typeface="+mn-ea"/>
                        <a:ea typeface="+mn-ea"/>
                        <a:cs typeface="宋体" panose="02010600030101010101" pitchFamily="2" charset="-122"/>
                      </a:endParaRPr>
                    </a:p>
                  </a:txBody>
                  <a:tcPr marL="32967" marR="32967" marT="0" marB="0"/>
                </a:tc>
              </a:tr>
              <a:tr h="589956">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algn="ctr"/>
                      <a:r>
                        <a:rPr lang="en-US" sz="1400" kern="100" dirty="0">
                          <a:effectLst/>
                          <a:latin typeface="+mn-ea"/>
                          <a:ea typeface="+mn-ea"/>
                        </a:rPr>
                        <a:t> </a:t>
                      </a:r>
                      <a:r>
                        <a:rPr lang="zh-CN" sz="1400" kern="100" dirty="0">
                          <a:effectLst/>
                          <a:latin typeface="+mn-ea"/>
                          <a:ea typeface="+mn-ea"/>
                        </a:rPr>
                        <a:t>长程对话</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在现实世界中的长对话中，用户通常会使用大模型谈论几个话题并在其中切换。比如主题检索任务，是通过要求大模型检索由多个主题组成的长对话中的开头和中间过程的主题来测试这种场景。</a:t>
                      </a:r>
                      <a:endParaRPr lang="zh-CN" sz="1400" kern="100" dirty="0">
                        <a:effectLst/>
                        <a:latin typeface="+mn-ea"/>
                        <a:ea typeface="+mn-ea"/>
                        <a:cs typeface="宋体" panose="02010600030101010101" pitchFamily="2" charset="-122"/>
                      </a:endParaRPr>
                    </a:p>
                  </a:txBody>
                  <a:tcPr marL="32967" marR="32967" marT="0" marB="0"/>
                </a:tc>
              </a:tr>
              <a:tr h="589956">
                <a:tc vMerge="1">
                  <a:tcPr/>
                </a:tc>
                <a:tc>
                  <a:txBody>
                    <a:bodyPr/>
                    <a:lstStyle/>
                    <a:p>
                      <a:pPr algn="ctr"/>
                      <a:r>
                        <a:rPr lang="en-US" sz="1400" kern="100" dirty="0">
                          <a:effectLst/>
                          <a:latin typeface="+mn-ea"/>
                          <a:ea typeface="+mn-ea"/>
                        </a:rPr>
                        <a:t> </a:t>
                      </a:r>
                      <a:endParaRPr lang="zh-CN" sz="1400" kern="100" dirty="0">
                        <a:effectLst/>
                        <a:latin typeface="+mn-ea"/>
                        <a:ea typeface="+mn-ea"/>
                      </a:endParaRPr>
                    </a:p>
                    <a:p>
                      <a:pPr algn="ctr"/>
                      <a:r>
                        <a:rPr lang="zh-CN" sz="1400" kern="100" dirty="0">
                          <a:effectLst/>
                          <a:latin typeface="+mn-ea"/>
                          <a:ea typeface="+mn-ea"/>
                        </a:rPr>
                        <a:t>少样本示例学习</a:t>
                      </a:r>
                      <a:endParaRPr lang="zh-CN" sz="1400" kern="100" dirty="0">
                        <a:effectLst/>
                        <a:latin typeface="+mn-ea"/>
                        <a:ea typeface="+mn-ea"/>
                        <a:cs typeface="宋体" panose="02010600030101010101" pitchFamily="2" charset="-122"/>
                      </a:endParaRPr>
                    </a:p>
                  </a:txBody>
                  <a:tcPr marL="32967" marR="32967" marT="0" marB="0"/>
                </a:tc>
                <a:tc>
                  <a:txBody>
                    <a:bodyPr/>
                    <a:lstStyle/>
                    <a:p>
                      <a:pPr algn="l"/>
                      <a:r>
                        <a:rPr lang="zh-CN" sz="1400" kern="100" dirty="0">
                          <a:effectLst/>
                          <a:latin typeface="+mn-ea"/>
                          <a:ea typeface="+mn-ea"/>
                        </a:rPr>
                        <a:t>也称情境学习，是一种特定的提示工程方法，其中任务的示例作为提示的一部分提供给模型。它是一种高阶的涌现能力，你可以使用现成的大型语言模型来解决新任务，而无需进行微调。</a:t>
                      </a:r>
                      <a:endParaRPr lang="zh-CN" sz="1400" kern="100" dirty="0">
                        <a:effectLst/>
                        <a:latin typeface="+mn-ea"/>
                        <a:ea typeface="+mn-ea"/>
                        <a:cs typeface="宋体" panose="02010600030101010101" pitchFamily="2" charset="-122"/>
                      </a:endParaRPr>
                    </a:p>
                  </a:txBody>
                  <a:tcPr marL="32967" marR="32967" marT="0" marB="0"/>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sz="4400" b="1" i="0" u="none" strike="noStrike" kern="1200" cap="none" spc="0" normalizeH="0" baseline="0" noProof="0">
                <a:ln>
                  <a:noFill/>
                </a:ln>
                <a:solidFill>
                  <a:srgbClr val="006457"/>
                </a:solidFill>
                <a:effectLst/>
                <a:uLnTx/>
                <a:uFillTx/>
                <a:latin typeface="Times New Roman" panose="02020603050405020304" pitchFamily="18" charset="0"/>
                <a:ea typeface="宋体" panose="02010600030101010101" pitchFamily="2" charset="-122"/>
                <a:cs typeface="+mn-ea"/>
              </a:rPr>
              <a:t>5</a:t>
            </a:r>
            <a:r>
              <a:rPr lang="en-US" altLang="zh-CN">
                <a:solidFill>
                  <a:srgbClr val="006457"/>
                </a:solidFill>
                <a:cs typeface="+mn-ea"/>
              </a:rPr>
              <a:t>.3 </a:t>
            </a:r>
            <a:r>
              <a:rPr kumimoji="0" lang="zh-CN" altLang="en-US" sz="4400" b="1" i="0" u="none" strike="noStrike" kern="1200" cap="none" spc="0" normalizeH="0" baseline="0" noProof="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en-US" altLang="zh-CN" sz="4400" b="1" i="0" u="none" strike="noStrike" kern="1200" cap="none" spc="0" normalizeH="0" baseline="0" noProof="0">
                <a:ln>
                  <a:noFill/>
                </a:ln>
                <a:solidFill>
                  <a:srgbClr val="006457"/>
                </a:solidFill>
                <a:effectLst/>
                <a:uLnTx/>
                <a:uFillTx/>
                <a:latin typeface="Times New Roman" panose="02020603050405020304" pitchFamily="18" charset="0"/>
                <a:ea typeface="宋体" panose="02010600030101010101" pitchFamily="2" charset="-122"/>
                <a:cs typeface="+mn-ea"/>
              </a:rPr>
              <a:t>SuperCLUE-Agent</a:t>
            </a:r>
            <a:endParaRPr lang="zh-CN" altLang="en-US" dirty="0"/>
          </a:p>
        </p:txBody>
      </p:sp>
      <p:pic>
        <p:nvPicPr>
          <p:cNvPr id="2150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663700"/>
            <a:ext cx="6448096" cy="51943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144" y="1663700"/>
            <a:ext cx="5818280" cy="499622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669756" y="1096291"/>
            <a:ext cx="7512844" cy="369332"/>
          </a:xfrm>
          <a:prstGeom prst="rect">
            <a:avLst/>
          </a:prstGeom>
          <a:noFill/>
        </p:spPr>
        <p:txBody>
          <a:bodyPr wrap="square">
            <a:spAutoFit/>
          </a:bodyPr>
          <a:lstStyle/>
          <a:p>
            <a:r>
              <a:rPr lang="zh-CN" altLang="en-US" dirty="0"/>
              <a:t>更多内容：</a:t>
            </a:r>
            <a:r>
              <a:rPr lang="en-US" altLang="zh-CN" dirty="0"/>
              <a:t>https://www.cluebenchmarks.com/superclue_agent.html</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926382" y="1046153"/>
            <a:ext cx="10515600" cy="4222685"/>
          </a:xfrm>
        </p:spPr>
        <p:txBody>
          <a:bodyPr>
            <a:normAutofit/>
          </a:bodyPr>
          <a:lstStyle/>
          <a:p>
            <a:pPr algn="just">
              <a:lnSpc>
                <a:spcPct val="100000"/>
              </a:lnSpc>
            </a:pPr>
            <a:r>
              <a:rPr lang="zh-CN" altLang="en-US" dirty="0"/>
              <a:t>   </a:t>
            </a:r>
            <a:endParaRPr lang="zh-CN" altLang="en-US" sz="1800" dirty="0"/>
          </a:p>
          <a:p>
            <a:pPr marL="457200">
              <a:lnSpc>
                <a:spcPct val="115000"/>
              </a:lnSpc>
              <a:spcAft>
                <a:spcPts val="80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模型评测可以分为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自动评测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人工评测、机器评测</a:t>
            </a:r>
            <a:r>
              <a:rPr lang="zh-CN" altLang="en-US" sz="1800" b="1" dirty="0">
                <a:cs typeface="Times New Roman" panose="02020603050405020304" pitchFamily="18" charset="0"/>
              </a:rPr>
              <a:t>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种方式，每种方式各有侧重点和适用场景。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190500" indent="266700" algn="just"/>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）自动评测</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自动评测通过指标自动计算模型性能，主要关注模型的量化表现。</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3257098" y="3429000"/>
            <a:ext cx="5274310" cy="25253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764941"/>
            <a:ext cx="10515600" cy="4659449"/>
          </a:xfrm>
        </p:spPr>
        <p:txBody>
          <a:bodyPr/>
          <a:lstStyle/>
          <a:p>
            <a:r>
              <a:rPr lang="en-GB" altLang="zh-CN" sz="2800" dirty="0"/>
              <a:t>        Trajectory Evaluators </a:t>
            </a:r>
            <a:r>
              <a:rPr lang="zh-CN" altLang="en-US" sz="2800" dirty="0"/>
              <a:t>（</a:t>
            </a:r>
            <a:r>
              <a:rPr lang="zh-CN" altLang="en-GB" sz="2800" dirty="0"/>
              <a:t>轨迹</a:t>
            </a:r>
            <a:r>
              <a:rPr lang="zh-CN" altLang="en-US" dirty="0"/>
              <a:t>评估器）</a:t>
            </a:r>
            <a:r>
              <a:rPr lang="zh-CN" altLang="en-US" sz="2800" dirty="0"/>
              <a:t>是用来评估 </a:t>
            </a:r>
            <a:r>
              <a:rPr lang="en-GB" altLang="zh-CN" sz="2800" dirty="0"/>
              <a:t>AI Agent </a:t>
            </a:r>
            <a:r>
              <a:rPr lang="zh-CN" altLang="en-US" sz="2800" dirty="0"/>
              <a:t>的一系列工具和方法。它们</a:t>
            </a:r>
            <a:r>
              <a:rPr lang="zh-CN" altLang="en-US" sz="2800" b="1" dirty="0"/>
              <a:t>通过分析 </a:t>
            </a:r>
            <a:r>
              <a:rPr lang="en-GB" altLang="zh-CN" sz="2800" b="1" dirty="0"/>
              <a:t>AI Agent </a:t>
            </a:r>
            <a:r>
              <a:rPr lang="zh-CN" altLang="en-US" sz="2800" b="1" dirty="0"/>
              <a:t>在执行任务时所采取的一系列动作及其响应</a:t>
            </a:r>
            <a:r>
              <a:rPr lang="zh-CN" altLang="en-US" sz="2800" dirty="0"/>
              <a:t>，来全面评价 </a:t>
            </a:r>
            <a:r>
              <a:rPr lang="en-GB" altLang="zh-CN" sz="2800" dirty="0"/>
              <a:t>AI Agent </a:t>
            </a:r>
            <a:r>
              <a:rPr lang="zh-CN" altLang="en-US" sz="2800" dirty="0"/>
              <a:t>的表现。这种方法可以</a:t>
            </a:r>
            <a:r>
              <a:rPr lang="zh-CN" altLang="en-US" sz="2800" b="1" dirty="0"/>
              <a:t>衡量 </a:t>
            </a:r>
            <a:r>
              <a:rPr lang="en-GB" altLang="zh-CN" sz="2800" b="1" dirty="0"/>
              <a:t>AI Agent </a:t>
            </a:r>
            <a:r>
              <a:rPr lang="zh-CN" altLang="en-US" sz="2800" b="1" dirty="0"/>
              <a:t>在解决问题时的逻辑、效率</a:t>
            </a:r>
            <a:r>
              <a:rPr lang="zh-CN" altLang="en-US" sz="2800" dirty="0"/>
              <a:t>，</a:t>
            </a:r>
            <a:r>
              <a:rPr lang="zh-CN" altLang="en-US" sz="2800" b="1" dirty="0"/>
              <a:t>以及是否选择了正确的工具和步骤来完成任务</a:t>
            </a:r>
            <a:r>
              <a:rPr lang="zh-CN" altLang="en-US" sz="2800" dirty="0"/>
              <a:t>。</a:t>
            </a:r>
            <a:endParaRPr lang="en-US" altLang="zh-CN" sz="2800" dirty="0"/>
          </a:p>
          <a:p>
            <a:endParaRPr lang="en-US" altLang="zh-CN" dirty="0"/>
          </a:p>
          <a:p>
            <a:endParaRPr lang="zh-CN" altLang="en-US" dirty="0"/>
          </a:p>
        </p:txBody>
      </p:sp>
      <p:sp>
        <p:nvSpPr>
          <p:cNvPr id="3" name="标题 1"/>
          <p:cNvSpPr txBox="1"/>
          <p:nvPr/>
        </p:nvSpPr>
        <p:spPr>
          <a:xfrm>
            <a:off x="597876" y="208571"/>
            <a:ext cx="7006689" cy="944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Times New Roman" panose="02020603050405020304" pitchFamily="18" charset="0"/>
                <a:ea typeface="宋体" panose="02010600030101010101" pitchFamily="2" charset="-122"/>
                <a:cs typeface="+mj-cs"/>
              </a:defRPr>
            </a:lvl1pPr>
          </a:lstStyle>
          <a:p>
            <a:r>
              <a:rPr lang="en-US" altLang="zh-CN" dirty="0">
                <a:solidFill>
                  <a:srgbClr val="006457"/>
                </a:solidFill>
                <a:cs typeface="+mn-ea"/>
              </a:rPr>
              <a:t>5.4 </a:t>
            </a:r>
            <a:r>
              <a:rPr lang="en-GB" altLang="zh-CN" dirty="0">
                <a:solidFill>
                  <a:srgbClr val="006457"/>
                </a:solidFill>
                <a:cs typeface="+mn-ea"/>
              </a:rPr>
              <a:t>Trajectory Evaluators </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810184" y="1259446"/>
            <a:ext cx="6261128" cy="5206700"/>
          </a:xfrm>
        </p:spPr>
        <p:txBody>
          <a:bodyPr>
            <a:normAutofit lnSpcReduction="10000"/>
          </a:bodyPr>
          <a:lstStyle/>
          <a:p>
            <a:pPr algn="l"/>
            <a:r>
              <a:rPr lang="en-US" altLang="zh-CN" b="0" i="0" dirty="0" err="1">
                <a:solidFill>
                  <a:srgbClr val="1C1E21"/>
                </a:solidFill>
                <a:effectLst/>
                <a:latin typeface="system-ui"/>
              </a:rPr>
              <a:t>AgentTrajectoryEvaluator</a:t>
            </a:r>
            <a:endParaRPr lang="en-US" altLang="zh-CN" b="0" i="0" dirty="0">
              <a:solidFill>
                <a:srgbClr val="1C1E21"/>
              </a:solidFill>
              <a:effectLst/>
              <a:latin typeface="system-ui"/>
            </a:endParaRPr>
          </a:p>
          <a:p>
            <a:pPr algn="l"/>
            <a:r>
              <a:rPr lang="en-US" altLang="zh-CN" b="0" i="0" dirty="0">
                <a:solidFill>
                  <a:srgbClr val="1C1E21"/>
                </a:solidFill>
                <a:effectLst/>
                <a:latin typeface="system-ui"/>
              </a:rPr>
              <a:t>input</a:t>
            </a:r>
            <a:r>
              <a:rPr lang="zh-CN" altLang="en-US" b="0" i="0" dirty="0">
                <a:solidFill>
                  <a:srgbClr val="1C1E21"/>
                </a:solidFill>
                <a:effectLst/>
                <a:latin typeface="system-ui"/>
              </a:rPr>
              <a:t>：代理开始任务时接收的初始输入数据。例如，在聊天机器人场景下，这可能是用户的第一个问题。</a:t>
            </a:r>
            <a:endParaRPr lang="zh-CN" altLang="en-US" b="0" i="0" dirty="0">
              <a:solidFill>
                <a:srgbClr val="1C1E21"/>
              </a:solidFill>
              <a:effectLst/>
              <a:latin typeface="system-ui"/>
            </a:endParaRPr>
          </a:p>
          <a:p>
            <a:pPr algn="l"/>
            <a:r>
              <a:rPr lang="en-US" altLang="zh-CN" b="0" i="0" dirty="0">
                <a:solidFill>
                  <a:srgbClr val="1C1E21"/>
                </a:solidFill>
                <a:effectLst/>
                <a:latin typeface="system-ui"/>
              </a:rPr>
              <a:t>prediction</a:t>
            </a:r>
            <a:r>
              <a:rPr lang="zh-CN" altLang="en-US" b="0" i="0" dirty="0">
                <a:solidFill>
                  <a:srgbClr val="1C1E21"/>
                </a:solidFill>
                <a:effectLst/>
                <a:latin typeface="system-ui"/>
              </a:rPr>
              <a:t>：代理在处理完所有步骤后产生的最终输出或响应。在上面的例子中，这将是机器人对用户问题的回答。</a:t>
            </a:r>
            <a:endParaRPr lang="zh-CN" altLang="en-US" b="0" i="0" dirty="0">
              <a:solidFill>
                <a:srgbClr val="1C1E21"/>
              </a:solidFill>
              <a:effectLst/>
              <a:latin typeface="system-ui"/>
            </a:endParaRPr>
          </a:p>
          <a:p>
            <a:pPr algn="l"/>
            <a:r>
              <a:rPr lang="en-US" altLang="zh-CN" b="0" i="0" dirty="0" err="1">
                <a:solidFill>
                  <a:srgbClr val="1C1E21"/>
                </a:solidFill>
                <a:effectLst/>
                <a:latin typeface="system-ui"/>
              </a:rPr>
              <a:t>agent_trajectory</a:t>
            </a:r>
            <a:r>
              <a:rPr lang="zh-CN" altLang="en-US" b="0" i="0" dirty="0">
                <a:solidFill>
                  <a:srgbClr val="1C1E21"/>
                </a:solidFill>
                <a:effectLst/>
                <a:latin typeface="system-ui"/>
              </a:rPr>
              <a:t>：代理在从接收到输入到产生预测的过程中所采取的所有中间步骤的记录。每个步骤可能包括代理的状态变化或其他有助于理解其决策过程的信息。这些步骤通常以元组列表的形式提供，每个元组代表一个步骤。</a:t>
            </a:r>
            <a:endParaRPr lang="zh-CN" altLang="en-US" b="0" i="0" dirty="0">
              <a:solidFill>
                <a:srgbClr val="1C1E21"/>
              </a:solidFill>
              <a:effectLst/>
              <a:latin typeface="system-ui"/>
            </a:endParaRPr>
          </a:p>
          <a:p>
            <a:endParaRPr lang="zh-CN" altLang="en-US" dirty="0"/>
          </a:p>
        </p:txBody>
      </p:sp>
      <p:sp>
        <p:nvSpPr>
          <p:cNvPr id="3" name="标题 1"/>
          <p:cNvSpPr txBox="1"/>
          <p:nvPr/>
        </p:nvSpPr>
        <p:spPr>
          <a:xfrm>
            <a:off x="597876" y="208571"/>
            <a:ext cx="7006689" cy="944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Times New Roman" panose="02020603050405020304" pitchFamily="18" charset="0"/>
                <a:ea typeface="宋体" panose="02010600030101010101" pitchFamily="2" charset="-122"/>
                <a:cs typeface="+mj-cs"/>
              </a:defRPr>
            </a:lvl1pPr>
          </a:lstStyle>
          <a:p>
            <a:r>
              <a:rPr lang="en-US" altLang="zh-CN" dirty="0">
                <a:solidFill>
                  <a:srgbClr val="006457"/>
                </a:solidFill>
                <a:cs typeface="+mn-ea"/>
              </a:rPr>
              <a:t>5.4 </a:t>
            </a:r>
            <a:r>
              <a:rPr lang="en-GB" altLang="zh-CN" dirty="0">
                <a:solidFill>
                  <a:srgbClr val="006457"/>
                </a:solidFill>
                <a:cs typeface="+mn-ea"/>
              </a:rPr>
              <a:t>Trajectory Evaluators </a:t>
            </a:r>
            <a:endParaRPr lang="zh-CN" altLang="en-US" dirty="0"/>
          </a:p>
        </p:txBody>
      </p:sp>
      <p:pic>
        <p:nvPicPr>
          <p:cNvPr id="4" name="图片 3"/>
          <p:cNvPicPr>
            <a:picLocks noChangeAspect="1"/>
          </p:cNvPicPr>
          <p:nvPr/>
        </p:nvPicPr>
        <p:blipFill>
          <a:blip r:embed="rId1"/>
          <a:stretch>
            <a:fillRect/>
          </a:stretch>
        </p:blipFill>
        <p:spPr>
          <a:xfrm>
            <a:off x="458026" y="1301676"/>
            <a:ext cx="5135772" cy="51222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51969" y="2926719"/>
            <a:ext cx="11698995" cy="4028739"/>
          </a:xfrm>
        </p:spPr>
        <p:txBody>
          <a:bodyPr>
            <a:normAutofit/>
          </a:bodyPr>
          <a:lstStyle/>
          <a:p>
            <a:pPr algn="l"/>
            <a:endParaRPr lang="en-US" altLang="zh-CN" b="0" i="0" dirty="0">
              <a:solidFill>
                <a:srgbClr val="1C1E21"/>
              </a:solidFill>
              <a:effectLst/>
              <a:latin typeface="system-ui"/>
            </a:endParaRPr>
          </a:p>
          <a:p>
            <a:pPr algn="l"/>
            <a:r>
              <a:rPr lang="zh-CN" altLang="en-US" sz="2400" b="0" i="0" dirty="0">
                <a:solidFill>
                  <a:srgbClr val="1C1E21"/>
                </a:solidFill>
                <a:effectLst/>
                <a:latin typeface="system-ui"/>
              </a:rPr>
              <a:t>返回值是一个字典，至少包含两个键：</a:t>
            </a:r>
            <a:endParaRPr lang="zh-CN" altLang="en-US" sz="2400" b="0" i="0" dirty="0">
              <a:solidFill>
                <a:srgbClr val="1C1E21"/>
              </a:solidFill>
              <a:effectLst/>
              <a:latin typeface="system-ui"/>
            </a:endParaRPr>
          </a:p>
          <a:p>
            <a:pPr algn="l"/>
            <a:r>
              <a:rPr lang="en-GB" altLang="zh-CN" sz="2400" b="0" i="0" dirty="0">
                <a:solidFill>
                  <a:srgbClr val="1C1E21"/>
                </a:solidFill>
                <a:effectLst/>
                <a:latin typeface="system-ui"/>
              </a:rPr>
              <a:t>score</a:t>
            </a:r>
            <a:r>
              <a:rPr lang="zh-CN" altLang="en-GB" sz="2400" b="0" i="0" dirty="0">
                <a:solidFill>
                  <a:srgbClr val="1C1E21"/>
                </a:solidFill>
                <a:effectLst/>
                <a:latin typeface="system-ui"/>
              </a:rPr>
              <a:t>：</a:t>
            </a:r>
            <a:r>
              <a:rPr lang="zh-CN" altLang="en-US" sz="2400" b="0" i="0" dirty="0">
                <a:solidFill>
                  <a:srgbClr val="1C1E21"/>
                </a:solidFill>
                <a:effectLst/>
                <a:latin typeface="system-ui"/>
              </a:rPr>
              <a:t>一个浮点数，表示代理在完成任务时的表现评分。这个评分可以根据不同的标准来定义，比如准确性、效率等。</a:t>
            </a:r>
            <a:endParaRPr lang="zh-CN" altLang="en-US" sz="2400" b="0" i="0" dirty="0">
              <a:solidFill>
                <a:srgbClr val="1C1E21"/>
              </a:solidFill>
              <a:effectLst/>
              <a:latin typeface="system-ui"/>
            </a:endParaRPr>
          </a:p>
          <a:p>
            <a:pPr algn="l"/>
            <a:r>
              <a:rPr lang="en-GB" altLang="zh-CN" sz="2400" b="0" i="0" dirty="0">
                <a:solidFill>
                  <a:srgbClr val="1C1E21"/>
                </a:solidFill>
                <a:effectLst/>
                <a:latin typeface="system-ui"/>
              </a:rPr>
              <a:t>reasoning</a:t>
            </a:r>
            <a:r>
              <a:rPr lang="zh-CN" altLang="en-GB" sz="2400" b="0" i="0" dirty="0">
                <a:solidFill>
                  <a:srgbClr val="1C1E21"/>
                </a:solidFill>
                <a:effectLst/>
                <a:latin typeface="system-ui"/>
              </a:rPr>
              <a:t>：</a:t>
            </a:r>
            <a:r>
              <a:rPr lang="zh-CN" altLang="en-US" sz="2400" b="0" i="0" dirty="0">
                <a:solidFill>
                  <a:srgbClr val="1C1E21"/>
                </a:solidFill>
                <a:effectLst/>
                <a:latin typeface="system-ui"/>
              </a:rPr>
              <a:t>一个字符串，解释了评分是如何得出的，以及为什么代理得到了这个特定的评分。</a:t>
            </a:r>
            <a:endParaRPr lang="zh-CN" altLang="en-US" sz="2400" b="0" i="0" dirty="0">
              <a:solidFill>
                <a:srgbClr val="1C1E21"/>
              </a:solidFill>
              <a:effectLst/>
              <a:latin typeface="system-ui"/>
            </a:endParaRPr>
          </a:p>
          <a:p>
            <a:endParaRPr lang="en-US" altLang="zh-CN" dirty="0"/>
          </a:p>
          <a:p>
            <a:endParaRPr lang="zh-CN" altLang="en-US" dirty="0"/>
          </a:p>
        </p:txBody>
      </p:sp>
      <p:sp>
        <p:nvSpPr>
          <p:cNvPr id="3" name="标题 1"/>
          <p:cNvSpPr txBox="1"/>
          <p:nvPr/>
        </p:nvSpPr>
        <p:spPr>
          <a:xfrm>
            <a:off x="597876" y="208571"/>
            <a:ext cx="7006689" cy="944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Times New Roman" panose="02020603050405020304" pitchFamily="18" charset="0"/>
                <a:ea typeface="宋体" panose="02010600030101010101" pitchFamily="2" charset="-122"/>
                <a:cs typeface="+mj-cs"/>
              </a:defRPr>
            </a:lvl1pPr>
          </a:lstStyle>
          <a:p>
            <a:r>
              <a:rPr lang="en-US" altLang="zh-CN" dirty="0">
                <a:solidFill>
                  <a:srgbClr val="006457"/>
                </a:solidFill>
                <a:cs typeface="+mn-ea"/>
              </a:rPr>
              <a:t>5.4 </a:t>
            </a:r>
            <a:r>
              <a:rPr lang="en-GB" altLang="zh-CN" dirty="0">
                <a:solidFill>
                  <a:srgbClr val="006457"/>
                </a:solidFill>
                <a:cs typeface="+mn-ea"/>
              </a:rPr>
              <a:t>Trajectory Evaluators </a:t>
            </a:r>
            <a:endParaRPr lang="zh-CN" altLang="en-US" dirty="0"/>
          </a:p>
        </p:txBody>
      </p:sp>
      <p:pic>
        <p:nvPicPr>
          <p:cNvPr id="4" name="图片 3"/>
          <p:cNvPicPr>
            <a:picLocks noChangeAspect="1"/>
          </p:cNvPicPr>
          <p:nvPr/>
        </p:nvPicPr>
        <p:blipFill>
          <a:blip r:embed="rId1"/>
          <a:stretch>
            <a:fillRect/>
          </a:stretch>
        </p:blipFill>
        <p:spPr>
          <a:xfrm>
            <a:off x="3029628" y="1297159"/>
            <a:ext cx="6543675" cy="14859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638187" y="2361483"/>
            <a:ext cx="3603815" cy="766492"/>
          </a:xfrm>
          <a:effectLst/>
        </p:spPr>
        <p:txBody>
          <a:bodyPr/>
          <a:lstStyle/>
          <a:p>
            <a:pPr algn="l">
              <a:lnSpc>
                <a:spcPct val="114000"/>
              </a:lnSpc>
            </a:pPr>
            <a:r>
              <a:rPr lang="zh-CN" altLang="en-US" sz="4400" spc="300" dirty="0">
                <a:solidFill>
                  <a:schemeClr val="accent1"/>
                </a:solidFill>
                <a:effectLst/>
              </a:rPr>
              <a:t>感谢倾听</a:t>
            </a:r>
            <a:endParaRPr lang="zh-CN" altLang="en-US" sz="4400" spc="300" dirty="0">
              <a:solidFill>
                <a:schemeClr val="accent1"/>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396607" y="1317657"/>
            <a:ext cx="11012324" cy="4222685"/>
          </a:xfrm>
        </p:spPr>
        <p:txBody>
          <a:bodyPr>
            <a:normAutofit/>
          </a:bodyPr>
          <a:lstStyle/>
          <a:p>
            <a:pPr algn="just">
              <a:lnSpc>
                <a:spcPct val="100000"/>
              </a:lnSpc>
            </a:pPr>
            <a:r>
              <a:rPr lang="zh-CN" altLang="en-US" dirty="0"/>
              <a:t>   </a:t>
            </a:r>
            <a:endParaRPr lang="zh-CN" altLang="en-US" sz="1800" dirty="0"/>
          </a:p>
          <a:p>
            <a:pPr marL="190500" indent="266700" algn="just"/>
            <a:endParaRPr lang="en-US" altLang="zh-CN" sz="1800" b="1" dirty="0">
              <a:cs typeface="Times New Roman" panose="02020603050405020304" pitchFamily="18" charset="0"/>
            </a:endParaRPr>
          </a:p>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优势：</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自动评测更加高效，具有可重复性。自动评测可以快速高效地对大语言模型性能进行评测，极大节省了时间和人力成本。另外，标准化指标避免了主观性带来的评价误差，评测结果具有可比性和可重复性。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en-US" sz="1800" dirty="0">
                <a:cs typeface="Times New Roman" panose="02020603050405020304" pitchFamily="18" charset="0"/>
              </a:rPr>
              <a:t>     </a:t>
            </a:r>
            <a:endParaRPr lang="en-US" altLang="zh-CN" sz="1800" dirty="0">
              <a:cs typeface="Times New Roman" panose="02020603050405020304" pitchFamily="18" charset="0"/>
            </a:endParaRPr>
          </a:p>
          <a:p>
            <a:pPr indent="266700" algn="just"/>
            <a:r>
              <a:rPr lang="zh-CN" altLang="en-US" sz="1800" dirty="0">
                <a:cs typeface="Times New Roman" panose="02020603050405020304" pitchFamily="18" charset="0"/>
              </a:rPr>
              <a:t>    局限：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固定的评测指标无法反映大语言模型性能的全貌，尤其涉及价值观、观点创意等与人类个体认知具有强关系的情况。</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应用实例：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目前</a:t>
            </a:r>
            <a:r>
              <a:rPr lang="zh-CN" altLang="en-US" sz="1800" dirty="0">
                <a:cs typeface="Times New Roman" panose="02020603050405020304" pitchFamily="18" charset="0"/>
              </a:rPr>
              <a:t>大多</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实验采用自动化评测的方法</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GLUE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基准、</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SuperGLUE</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评测基准。</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en-US" altLang="zh-CN" sz="1800" b="1" dirty="0">
              <a:cs typeface="Times New Roman" panose="02020603050405020304" pitchFamily="18" charset="0"/>
            </a:endParaRPr>
          </a:p>
          <a:p>
            <a:pPr marL="190500" indent="266700" algn="just"/>
            <a:endParaRPr lang="en-US" altLang="zh-CN" sz="1800" b="1" dirty="0">
              <a:cs typeface="Times New Roman" panose="02020603050405020304" pitchFamily="18" charset="0"/>
            </a:endParaRPr>
          </a:p>
          <a:p>
            <a:pPr marL="190500" indent="266700" algn="just"/>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a:lnSpc>
                <a:spcPct val="115000"/>
              </a:lnSpc>
              <a:spcAft>
                <a:spcPts val="800"/>
              </a:spcAft>
            </a:pPr>
            <a:r>
              <a:rPr kumimoji="0" lang="en-US"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1.2</a:t>
            </a:r>
            <a:r>
              <a:rPr kumimoji="0" lang="zh-CN" altLang="en-US"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 </a:t>
            </a:r>
            <a:r>
              <a:rPr kumimoji="0" lang="zh-CN" altLang="zh-CN" sz="4000" b="1" i="0" u="none" strike="noStrike" kern="1200" cap="none" spc="0" normalizeH="0" baseline="0" noProof="0" dirty="0">
                <a:ln>
                  <a:noFill/>
                </a:ln>
                <a:solidFill>
                  <a:srgbClr val="006457"/>
                </a:solidFill>
                <a:effectLst/>
                <a:uLnTx/>
                <a:uFillTx/>
                <a:latin typeface="Times New Roman" panose="02020603050405020304" pitchFamily="18" charset="0"/>
                <a:ea typeface="宋体" panose="02010600030101010101" pitchFamily="2" charset="-122"/>
                <a:cs typeface="+mn-ea"/>
              </a:rPr>
              <a:t>评测方法与指标</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 name="内容占位符 4"/>
          <p:cNvSpPr>
            <a:spLocks noGrp="1"/>
          </p:cNvSpPr>
          <p:nvPr>
            <p:ph idx="1"/>
          </p:nvPr>
        </p:nvSpPr>
        <p:spPr>
          <a:xfrm>
            <a:off x="597877" y="1190964"/>
            <a:ext cx="10551193" cy="4813230"/>
          </a:xfrm>
        </p:spPr>
        <p:txBody>
          <a:bodyPr>
            <a:normAutofit/>
          </a:bodyPr>
          <a:lstStyle/>
          <a:p>
            <a:pPr algn="just">
              <a:lnSpc>
                <a:spcPct val="100000"/>
              </a:lnSpc>
            </a:pPr>
            <a:r>
              <a:rPr lang="zh-CN" altLang="en-US" dirty="0"/>
              <a:t>   </a:t>
            </a:r>
            <a:endParaRPr lang="zh-CN" altLang="en-US" sz="1800" dirty="0"/>
          </a:p>
          <a:p>
            <a:pPr marL="190500" indent="266700" algn="just"/>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cs typeface="Times New Roman" panose="02020603050405020304" pitchFamily="18" charset="0"/>
              </a:rPr>
              <a:t>2</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人工</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评测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人工评测根据参测者主观判断对模型生成结果进行评价，侧重判断模型是否具备世界知识、领域能力，与人类价值观是否对齐，是否带有伦理和社会偏见，以及生成内容是否具有创新性。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r>
              <a:rPr lang="en-US" altLang="zh-CN" sz="1800" dirty="0">
                <a:cs typeface="Times New Roman" panose="02020603050405020304" pitchFamily="18" charset="0"/>
              </a:rPr>
              <a:t>	</a:t>
            </a:r>
            <a:endParaRPr lang="en-US" altLang="zh-CN" sz="1800" dirty="0">
              <a:cs typeface="Times New Roman" panose="02020603050405020304" pitchFamily="18" charset="0"/>
            </a:endParaRPr>
          </a:p>
          <a:p>
            <a:pPr marL="457200">
              <a:lnSpc>
                <a:spcPct val="115000"/>
              </a:lnSpc>
              <a:spcAft>
                <a:spcPts val="800"/>
              </a:spcAft>
            </a:pPr>
            <a:r>
              <a:rPr lang="en-US" altLang="zh-CN" sz="1800" dirty="0">
                <a:cs typeface="Times New Roman" panose="02020603050405020304" pitchFamily="18" charset="0"/>
              </a:rPr>
              <a:t>	</a:t>
            </a:r>
            <a:r>
              <a:rPr lang="zh-CN" altLang="en-US" sz="1800" dirty="0">
                <a:cs typeface="Times New Roman" panose="02020603050405020304" pitchFamily="18" charset="0"/>
              </a:rPr>
              <a:t>优势：在涉及</a:t>
            </a:r>
            <a:r>
              <a:rPr lang="zh-CN" altLang="zh-CN" sz="1800" dirty="0">
                <a:cs typeface="Times New Roman" panose="02020603050405020304" pitchFamily="18" charset="0"/>
              </a:rPr>
              <a:t>人类语言、语境和价值判断的任务</a:t>
            </a:r>
            <a:r>
              <a:rPr lang="zh-CN" altLang="en-US" sz="1800" dirty="0">
                <a:cs typeface="Times New Roman" panose="02020603050405020304" pitchFamily="18" charset="0"/>
              </a:rPr>
              <a:t>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可以更好地评估模型的</a:t>
            </a:r>
            <a:r>
              <a:rPr lang="zh-CN" altLang="en-US" sz="1800" dirty="0">
                <a:cs typeface="Times New Roman" panose="02020603050405020304" pitchFamily="18" charset="0"/>
              </a:rPr>
              <a:t>真实</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效果。</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r>
              <a:rPr lang="en-US" altLang="zh-CN" sz="1800" dirty="0">
                <a:cs typeface="Times New Roman" panose="02020603050405020304" pitchFamily="18" charset="0"/>
              </a:rPr>
              <a:t>	</a:t>
            </a:r>
            <a:r>
              <a:rPr lang="zh-CN" altLang="en-US" sz="1800" dirty="0">
                <a:cs typeface="Times New Roman" panose="02020603050405020304" pitchFamily="18" charset="0"/>
              </a:rPr>
              <a:t>局限：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一是需要花费较多的时间和人力成本，面对大规模评测任务时效率较低。二是人工评测结果受到评价人主观因素影响，结果准确性、客观性有限。</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r>
              <a:rPr lang="en-US" altLang="zh-CN" sz="1800" dirty="0">
                <a:cs typeface="Times New Roman" panose="02020603050405020304" pitchFamily="18" charset="0"/>
              </a:rPr>
              <a:t>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457200">
              <a:lnSpc>
                <a:spcPct val="115000"/>
              </a:lnSpc>
              <a:spcAft>
                <a:spcPts val="800"/>
              </a:spcAft>
            </a:pPr>
            <a:endParaRPr lang="en-US" altLang="zh-CN" sz="1800" dirty="0">
              <a:cs typeface="Times New Roman" panose="02020603050405020304" pitchFamily="18" charset="0"/>
            </a:endParaRPr>
          </a:p>
          <a:p>
            <a:pPr marL="457200">
              <a:lnSpc>
                <a:spcPct val="115000"/>
              </a:lnSpc>
              <a:spcAft>
                <a:spcPts val="800"/>
              </a:spcAft>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457200">
              <a:lnSpc>
                <a:spcPct val="115000"/>
              </a:lnSpc>
              <a:spcAft>
                <a:spcPts val="800"/>
              </a:spcAft>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19619</Words>
  <Application>WPS 演示</Application>
  <PresentationFormat>宽屏</PresentationFormat>
  <Paragraphs>1554</Paragraphs>
  <Slides>73</Slides>
  <Notes>26</Notes>
  <HiddenSlides>0</HiddenSlides>
  <MMClips>0</MMClips>
  <ScaleCrop>false</ScaleCrop>
  <HeadingPairs>
    <vt:vector size="6" baseType="variant">
      <vt:variant>
        <vt:lpstr>已用的字体</vt:lpstr>
      </vt:variant>
      <vt:variant>
        <vt:i4>19</vt:i4>
      </vt:variant>
      <vt:variant>
        <vt:lpstr>主题</vt:lpstr>
      </vt:variant>
      <vt:variant>
        <vt:i4>5</vt:i4>
      </vt:variant>
      <vt:variant>
        <vt:lpstr>幻灯片标题</vt:lpstr>
      </vt:variant>
      <vt:variant>
        <vt:i4>73</vt:i4>
      </vt:variant>
    </vt:vector>
  </HeadingPairs>
  <TitlesOfParts>
    <vt:vector size="97" baseType="lpstr">
      <vt:lpstr>Arial</vt:lpstr>
      <vt:lpstr>宋体</vt:lpstr>
      <vt:lpstr>Wingdings</vt:lpstr>
      <vt:lpstr>Times New Roman</vt:lpstr>
      <vt:lpstr>楷体</vt:lpstr>
      <vt:lpstr>等线</vt:lpstr>
      <vt:lpstr>Source Han Sans SC</vt:lpstr>
      <vt:lpstr>Segoe Print</vt:lpstr>
      <vt:lpstr>Arial Black</vt:lpstr>
      <vt:lpstr>Impact</vt:lpstr>
      <vt:lpstr>微软雅黑</vt:lpstr>
      <vt:lpstr>Calibri</vt:lpstr>
      <vt:lpstr>Arial Unicode MS</vt:lpstr>
      <vt:lpstr>Calibri</vt:lpstr>
      <vt:lpstr>黑体</vt:lpstr>
      <vt:lpstr>Segoe UI</vt:lpstr>
      <vt:lpstr>Cambria Math</vt:lpstr>
      <vt:lpstr>-apple-system</vt:lpstr>
      <vt:lpstr>system-ui</vt:lpstr>
      <vt:lpstr>njau</vt:lpstr>
      <vt:lpstr>1_NJAU</vt:lpstr>
      <vt:lpstr>2_NJAU</vt:lpstr>
      <vt:lpstr>主题2</vt:lpstr>
      <vt:lpstr>1_主题2</vt:lpstr>
      <vt:lpstr>大模型能力评测</vt:lpstr>
      <vt:lpstr>·大语言模型评测基准简介  ·垂直领域评测基准构建  ·大语言模型古籍处理能力自动评估  ·检索增强能力评估  ·Agent能力评估 </vt:lpstr>
      <vt:lpstr>PowerPoint 演示文稿</vt:lpstr>
      <vt:lpstr>1  大语言模型评测基准简介</vt:lpstr>
      <vt:lpstr>1.1常见评测基准简介</vt:lpstr>
      <vt:lpstr>1.1 常见评测基准简介</vt:lpstr>
      <vt:lpstr>1.2 评测方法与指标</vt:lpstr>
      <vt:lpstr>1.2 评测方法与指标</vt:lpstr>
      <vt:lpstr>1.2 评测方法与指标</vt:lpstr>
      <vt:lpstr>1.2 评测方法与指标</vt:lpstr>
      <vt:lpstr>1.2 评测方法与指标</vt:lpstr>
      <vt:lpstr>1.2 评测方法与指标</vt:lpstr>
      <vt:lpstr>1.2 评测方法与指标</vt:lpstr>
      <vt:lpstr>1.2 评测方法与指标</vt:lpstr>
      <vt:lpstr>PowerPoint 演示文稿</vt:lpstr>
      <vt:lpstr>2. 垂直领域评测基准构建</vt:lpstr>
      <vt:lpstr>2.1垂直领域评测基准简介</vt:lpstr>
      <vt:lpstr>2.1垂直领域评测基准简介</vt:lpstr>
      <vt:lpstr>2.1垂直领域评测基准简介</vt:lpstr>
      <vt:lpstr>2.1 垂直领域评测基准简介</vt:lpstr>
      <vt:lpstr>2.1 垂直领域评测基准简介</vt:lpstr>
      <vt:lpstr>2.2 垂直领域评测基准构建流程</vt:lpstr>
      <vt:lpstr>2.2 垂直领域评测基准构建流程</vt:lpstr>
      <vt:lpstr>2.2 垂直领域评测基准构建流程</vt:lpstr>
      <vt:lpstr>2.2 垂直领域评测基准构建流程</vt:lpstr>
      <vt:lpstr>PowerPoint 演示文稿</vt:lpstr>
      <vt:lpstr>3.1 大模型古籍处理能力评测基准</vt:lpstr>
      <vt:lpstr>3.2 开源大模型能力评估</vt:lpstr>
      <vt:lpstr>3.2 开源大模型能力评估</vt:lpstr>
      <vt:lpstr>3.2 开源大模型能力评估</vt:lpstr>
      <vt:lpstr>3.2 开源大模型能力评估</vt:lpstr>
      <vt:lpstr>3.3 闭源大模型能力评估</vt:lpstr>
      <vt:lpstr>3.3 闭源大模型能力评估</vt:lpstr>
      <vt:lpstr>3.3 闭源大模型能力评估</vt:lpstr>
      <vt:lpstr>3.3 闭源大模型能力评估</vt:lpstr>
      <vt:lpstr>3.4 大模型古籍处理能力评估简报</vt:lpstr>
      <vt:lpstr>3.4 大模型古籍处理能力评估简报</vt:lpstr>
      <vt:lpstr>PowerPoint 演示文稿</vt:lpstr>
      <vt:lpstr>检索增强能力评估</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4.1 RAG评测框架</vt:lpstr>
      <vt:lpstr>4.2 实战：基于RAGAS的RAG能力评估</vt:lpstr>
      <vt:lpstr>4.2 实战：基于RAGAS的RAG能力评估</vt:lpstr>
      <vt:lpstr>4.2 实战：基于RAGAS的RAG能力评估</vt:lpstr>
      <vt:lpstr>4.2 实战：基于RAGAS的RAG能力评估</vt:lpstr>
      <vt:lpstr>PowerPoint 演示文稿</vt:lpstr>
      <vt:lpstr>5  Agent能力评估</vt:lpstr>
      <vt:lpstr>5.1</vt:lpstr>
      <vt:lpstr>5.1  AgentBench评测基准</vt:lpstr>
      <vt:lpstr>5.1  AgentBench评测基准</vt:lpstr>
      <vt:lpstr>5.1 AgentBench评测基准</vt:lpstr>
      <vt:lpstr>5.2</vt:lpstr>
      <vt:lpstr>5.2  </vt:lpstr>
      <vt:lpstr>5.2</vt:lpstr>
      <vt:lpstr>5.3  SuperCLUE-Agent  </vt:lpstr>
      <vt:lpstr>5.3  SuperCLUE-Agent</vt:lpstr>
      <vt:lpstr>5.3  SuperCLUE-Agent</vt:lpstr>
      <vt:lpstr>PowerPoint 演示文稿</vt:lpstr>
      <vt:lpstr>PowerPoint 演示文稿</vt:lpstr>
      <vt:lpstr>PowerPoint 演示文稿</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大模型检索增强</dc:title>
  <dc:creator>jiao</dc:creator>
  <cp:lastModifiedBy>朱丹浩</cp:lastModifiedBy>
  <cp:revision>442</cp:revision>
  <cp:lastPrinted>2024-09-11T08:35:00Z</cp:lastPrinted>
  <dcterms:created xsi:type="dcterms:W3CDTF">2024-08-29T10:02:00Z</dcterms:created>
  <dcterms:modified xsi:type="dcterms:W3CDTF">2024-11-29T12:55:09Z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291BAF34E6B6F40F3571B7666974F4CC_42</vt:lpwstr>
  </property>
  <property fmtid="{D5CDD505-2E9C-101B-9397-08002B2CF9AE}" pid="3" name="KSOProductBuildVer">
    <vt:lpwstr>2052-12.1.0.19302</vt:lpwstr>
  </property>
</Properties>
</file>